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</p:sldMasterIdLst>
  <p:notesMasterIdLst>
    <p:notesMasterId r:id="rId62"/>
  </p:notesMasterIdLst>
  <p:sldIdLst>
    <p:sldId id="314" r:id="rId3"/>
    <p:sldId id="1344" r:id="rId4"/>
    <p:sldId id="1496" r:id="rId5"/>
    <p:sldId id="2147470673" r:id="rId6"/>
    <p:sldId id="2147470674" r:id="rId7"/>
    <p:sldId id="1424" r:id="rId8"/>
    <p:sldId id="1419" r:id="rId9"/>
    <p:sldId id="1420" r:id="rId10"/>
    <p:sldId id="2147470680" r:id="rId11"/>
    <p:sldId id="1421" r:id="rId12"/>
    <p:sldId id="1498" r:id="rId13"/>
    <p:sldId id="1495" r:id="rId14"/>
    <p:sldId id="1458" r:id="rId15"/>
    <p:sldId id="1505" r:id="rId16"/>
    <p:sldId id="1459" r:id="rId17"/>
    <p:sldId id="2147470672" r:id="rId18"/>
    <p:sldId id="1460" r:id="rId19"/>
    <p:sldId id="1500" r:id="rId20"/>
    <p:sldId id="1464" r:id="rId21"/>
    <p:sldId id="1465" r:id="rId22"/>
    <p:sldId id="2147470675" r:id="rId23"/>
    <p:sldId id="1461" r:id="rId24"/>
    <p:sldId id="1463" r:id="rId25"/>
    <p:sldId id="1266" r:id="rId26"/>
    <p:sldId id="1395" r:id="rId27"/>
    <p:sldId id="1480" r:id="rId28"/>
    <p:sldId id="1478" r:id="rId29"/>
    <p:sldId id="1430" r:id="rId30"/>
    <p:sldId id="1431" r:id="rId31"/>
    <p:sldId id="1482" r:id="rId32"/>
    <p:sldId id="1271" r:id="rId33"/>
    <p:sldId id="1435" r:id="rId34"/>
    <p:sldId id="1412" r:id="rId35"/>
    <p:sldId id="1387" r:id="rId36"/>
    <p:sldId id="2147470679" r:id="rId37"/>
    <p:sldId id="1379" r:id="rId38"/>
    <p:sldId id="1380" r:id="rId39"/>
    <p:sldId id="1400" r:id="rId40"/>
    <p:sldId id="1292" r:id="rId41"/>
    <p:sldId id="1436" r:id="rId42"/>
    <p:sldId id="1452" r:id="rId43"/>
    <p:sldId id="1484" r:id="rId44"/>
    <p:sldId id="1485" r:id="rId45"/>
    <p:sldId id="1487" r:id="rId46"/>
    <p:sldId id="1488" r:id="rId47"/>
    <p:sldId id="1494" r:id="rId48"/>
    <p:sldId id="1479" r:id="rId49"/>
    <p:sldId id="1491" r:id="rId50"/>
    <p:sldId id="1490" r:id="rId51"/>
    <p:sldId id="2147470676" r:id="rId52"/>
    <p:sldId id="1471" r:id="rId53"/>
    <p:sldId id="1497" r:id="rId54"/>
    <p:sldId id="1503" r:id="rId55"/>
    <p:sldId id="2147470677" r:id="rId56"/>
    <p:sldId id="1506" r:id="rId57"/>
    <p:sldId id="1507" r:id="rId58"/>
    <p:sldId id="2147470678" r:id="rId59"/>
    <p:sldId id="1469" r:id="rId60"/>
    <p:sldId id="1493" r:id="rId6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69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45" autoAdjust="0"/>
    <p:restoredTop sz="94660"/>
  </p:normalViewPr>
  <p:slideViewPr>
    <p:cSldViewPr snapToGrid="0">
      <p:cViewPr varScale="1">
        <p:scale>
          <a:sx n="78" d="100"/>
          <a:sy n="78" d="100"/>
        </p:scale>
        <p:origin x="79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70901E-979D-48ED-8D38-179F52CD6AC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DCE31C-4B48-4A57-859E-684B0B9D5B68}">
      <dgm:prSet phldrT="[Text]"/>
      <dgm:spPr/>
      <dgm:t>
        <a:bodyPr/>
        <a:lstStyle/>
        <a:p>
          <a:r>
            <a:rPr lang="en-US" b="1" u="none" dirty="0">
              <a:latin typeface="National 2" panose="020B0504030502020203" pitchFamily="34" charset="0"/>
            </a:rPr>
            <a:t>Late January/Early February 2026</a:t>
          </a:r>
          <a:endParaRPr lang="en-US" u="none" dirty="0"/>
        </a:p>
      </dgm:t>
    </dgm:pt>
    <dgm:pt modelId="{B44BAD24-8BC2-47F5-BA35-27C3E906C9F0}" type="parTrans" cxnId="{530E0542-4373-4893-A355-DBBA8A3D1D30}">
      <dgm:prSet/>
      <dgm:spPr/>
      <dgm:t>
        <a:bodyPr/>
        <a:lstStyle/>
        <a:p>
          <a:endParaRPr lang="en-US"/>
        </a:p>
      </dgm:t>
    </dgm:pt>
    <dgm:pt modelId="{067B8D2F-C68D-4A04-AEDC-48820C28F392}" type="sibTrans" cxnId="{530E0542-4373-4893-A355-DBBA8A3D1D30}">
      <dgm:prSet/>
      <dgm:spPr/>
      <dgm:t>
        <a:bodyPr/>
        <a:lstStyle/>
        <a:p>
          <a:endParaRPr lang="en-US"/>
        </a:p>
      </dgm:t>
    </dgm:pt>
    <dgm:pt modelId="{CB1FEC14-5FC6-40E1-B986-6F96F460C299}">
      <dgm:prSet phldrT="[Text]" phldr="0"/>
      <dgm:spPr/>
      <dgm:t>
        <a:bodyPr/>
        <a:lstStyle/>
        <a:p>
          <a:r>
            <a:rPr lang="en-US" b="1" dirty="0">
              <a:latin typeface="National 2" panose="020B0504030502020203" pitchFamily="34" charset="0"/>
            </a:rPr>
            <a:t>Each Payroll</a:t>
          </a:r>
        </a:p>
      </dgm:t>
    </dgm:pt>
    <dgm:pt modelId="{9098C0FE-5BBC-4560-BBA9-C3CE9E75F9B7}" type="parTrans" cxnId="{146EF5B8-46DF-4F54-B559-269EF418411E}">
      <dgm:prSet/>
      <dgm:spPr/>
      <dgm:t>
        <a:bodyPr/>
        <a:lstStyle/>
        <a:p>
          <a:endParaRPr lang="en-US"/>
        </a:p>
      </dgm:t>
    </dgm:pt>
    <dgm:pt modelId="{285C0C14-4FF5-40B7-B270-9AB4DD2A5595}" type="sibTrans" cxnId="{146EF5B8-46DF-4F54-B559-269EF418411E}">
      <dgm:prSet/>
      <dgm:spPr/>
      <dgm:t>
        <a:bodyPr/>
        <a:lstStyle/>
        <a:p>
          <a:endParaRPr lang="en-US"/>
        </a:p>
      </dgm:t>
    </dgm:pt>
    <dgm:pt modelId="{9733E01C-D7B0-4D95-8202-640D41FAACB5}">
      <dgm:prSet phldrT="[Text]" custT="1"/>
      <dgm:spPr/>
      <dgm:t>
        <a:bodyPr/>
        <a:lstStyle/>
        <a:p>
          <a:pPr>
            <a:lnSpc>
              <a:spcPct val="120000"/>
            </a:lnSpc>
            <a:spcBef>
              <a:spcPts val="600"/>
            </a:spcBef>
            <a:spcAft>
              <a:spcPts val="1200"/>
            </a:spcAft>
            <a:buClr>
              <a:srgbClr val="00693E"/>
            </a:buClr>
          </a:pPr>
          <a:r>
            <a:rPr lang="en-US" sz="1300" b="1" dirty="0">
              <a:solidFill>
                <a:srgbClr val="F08127"/>
              </a:solidFill>
              <a:latin typeface="National 2" panose="020B0504030502020203" pitchFamily="34" charset="0"/>
            </a:rPr>
            <a:t>Benefits will email participants </a:t>
          </a:r>
          <a:r>
            <a:rPr lang="en-US" sz="1300" b="0" dirty="0">
              <a:solidFill>
                <a:schemeClr val="tx1"/>
              </a:solidFill>
              <a:latin typeface="National 2" panose="020B0504030502020203" pitchFamily="34" charset="0"/>
            </a:rPr>
            <a:t>required to have catch-up (or Super Catch-up) as Roth post-tax </a:t>
          </a:r>
          <a:r>
            <a:rPr lang="en-US" sz="1300" b="1" dirty="0">
              <a:solidFill>
                <a:srgbClr val="F08127"/>
              </a:solidFill>
              <a:latin typeface="National 2" panose="020B0504030502020203" pitchFamily="34" charset="0"/>
            </a:rPr>
            <a:t>after Form W-2s are issued </a:t>
          </a:r>
          <a:r>
            <a:rPr lang="en-US" sz="1300" b="0" dirty="0">
              <a:solidFill>
                <a:schemeClr val="tx1"/>
              </a:solidFill>
              <a:latin typeface="National 2" panose="020B0504030502020203" pitchFamily="34" charset="0"/>
            </a:rPr>
            <a:t>for 2025</a:t>
          </a:r>
          <a:endParaRPr lang="en-US" sz="1300" b="0" dirty="0">
            <a:solidFill>
              <a:schemeClr val="tx1"/>
            </a:solidFill>
          </a:endParaRPr>
        </a:p>
      </dgm:t>
    </dgm:pt>
    <dgm:pt modelId="{EA4EB1BD-A032-4C59-8348-A09216867F80}" type="parTrans" cxnId="{2045BA8C-3E08-463B-81D4-3D73FDD20472}">
      <dgm:prSet/>
      <dgm:spPr/>
      <dgm:t>
        <a:bodyPr/>
        <a:lstStyle/>
        <a:p>
          <a:endParaRPr lang="en-US"/>
        </a:p>
      </dgm:t>
    </dgm:pt>
    <dgm:pt modelId="{2A1571FA-2AD9-4739-9DD5-BB2C00925585}" type="sibTrans" cxnId="{2045BA8C-3E08-463B-81D4-3D73FDD20472}">
      <dgm:prSet/>
      <dgm:spPr/>
      <dgm:t>
        <a:bodyPr/>
        <a:lstStyle/>
        <a:p>
          <a:endParaRPr lang="en-US"/>
        </a:p>
      </dgm:t>
    </dgm:pt>
    <dgm:pt modelId="{6FDE67C1-5D80-470E-A9BE-5EF4369CDCFF}">
      <dgm:prSet phldrT="[Text]" phldr="0"/>
      <dgm:spPr/>
      <dgm:t>
        <a:bodyPr/>
        <a:lstStyle/>
        <a:p>
          <a:pPr>
            <a:lnSpc>
              <a:spcPct val="120000"/>
            </a:lnSpc>
            <a:spcBef>
              <a:spcPts val="600"/>
            </a:spcBef>
            <a:spcAft>
              <a:spcPts val="0"/>
            </a:spcAft>
            <a:buClr>
              <a:srgbClr val="00693E"/>
            </a:buClr>
          </a:pPr>
          <a:r>
            <a:rPr lang="en-US" b="1" dirty="0">
              <a:solidFill>
                <a:srgbClr val="F08127"/>
              </a:solidFill>
              <a:latin typeface="National 2" panose="020B0504030502020203" pitchFamily="34" charset="0"/>
            </a:rPr>
            <a:t>Dartmouth will track </a:t>
          </a:r>
          <a:r>
            <a:rPr lang="en-US" dirty="0">
              <a:solidFill>
                <a:schemeClr val="tx1"/>
              </a:solidFill>
              <a:latin typeface="National 2" panose="020B0504030502020203" pitchFamily="34" charset="0"/>
            </a:rPr>
            <a:t>pre-tax and/or Roth post-tax SRA contributions </a:t>
          </a:r>
          <a:r>
            <a:rPr lang="en-US" b="1" dirty="0">
              <a:solidFill>
                <a:srgbClr val="F08127"/>
              </a:solidFill>
              <a:latin typeface="National 2" panose="020B0504030502020203" pitchFamily="34" charset="0"/>
            </a:rPr>
            <a:t>to monitor limits </a:t>
          </a:r>
          <a:r>
            <a:rPr lang="en-US" dirty="0">
              <a:solidFill>
                <a:schemeClr val="tx1"/>
              </a:solidFill>
              <a:latin typeface="National 2" panose="020B0504030502020203" pitchFamily="34" charset="0"/>
            </a:rPr>
            <a:t>and </a:t>
          </a:r>
          <a:r>
            <a:rPr lang="en-US" b="1" dirty="0">
              <a:solidFill>
                <a:srgbClr val="F08127"/>
              </a:solidFill>
              <a:latin typeface="National 2" panose="020B0504030502020203" pitchFamily="34" charset="0"/>
            </a:rPr>
            <a:t>identify catch-up </a:t>
          </a:r>
          <a:r>
            <a:rPr lang="en-US" dirty="0">
              <a:solidFill>
                <a:schemeClr val="tx1"/>
              </a:solidFill>
              <a:latin typeface="National 2" panose="020B0504030502020203" pitchFamily="34" charset="0"/>
            </a:rPr>
            <a:t>(or Super Catch-up) contributions</a:t>
          </a:r>
        </a:p>
      </dgm:t>
    </dgm:pt>
    <dgm:pt modelId="{9E71BDFA-7271-4D5A-A537-F3C21192D8BA}" type="parTrans" cxnId="{A17EC839-1C1F-492F-8F53-6EC37EE64498}">
      <dgm:prSet/>
      <dgm:spPr/>
      <dgm:t>
        <a:bodyPr/>
        <a:lstStyle/>
        <a:p>
          <a:endParaRPr lang="en-US"/>
        </a:p>
      </dgm:t>
    </dgm:pt>
    <dgm:pt modelId="{CF7B5CB5-0CF5-4DAA-9C44-6925D0369A6B}" type="sibTrans" cxnId="{A17EC839-1C1F-492F-8F53-6EC37EE64498}">
      <dgm:prSet/>
      <dgm:spPr/>
      <dgm:t>
        <a:bodyPr/>
        <a:lstStyle/>
        <a:p>
          <a:endParaRPr lang="en-US"/>
        </a:p>
      </dgm:t>
    </dgm:pt>
    <dgm:pt modelId="{E3EC859E-0D5B-4778-A69E-A07B18EFBF4C}">
      <dgm:prSet phldrT="[Text]" phldr="0"/>
      <dgm:spPr/>
      <dgm:t>
        <a:bodyPr/>
        <a:lstStyle/>
        <a:p>
          <a:pPr>
            <a:lnSpc>
              <a:spcPct val="120000"/>
            </a:lnSpc>
            <a:spcBef>
              <a:spcPts val="0"/>
            </a:spcBef>
            <a:spcAft>
              <a:spcPts val="0"/>
            </a:spcAft>
            <a:buClr>
              <a:srgbClr val="00693E"/>
            </a:buClr>
            <a:buFont typeface="Arial" panose="020B0604020202020204" pitchFamily="34" charset="0"/>
            <a:buChar char="•"/>
          </a:pPr>
          <a:r>
            <a:rPr lang="en-US" dirty="0">
              <a:solidFill>
                <a:schemeClr val="tx1"/>
              </a:solidFill>
              <a:latin typeface="National 2" panose="020B0504030502020203" pitchFamily="34" charset="0"/>
            </a:rPr>
            <a:t>A Roth post-tax designation </a:t>
          </a:r>
          <a:r>
            <a:rPr lang="en-US" b="1" dirty="0">
              <a:solidFill>
                <a:srgbClr val="F08127"/>
              </a:solidFill>
              <a:latin typeface="National 2" panose="020B0504030502020203" pitchFamily="34" charset="0"/>
            </a:rPr>
            <a:t>will be automatically applied </a:t>
          </a:r>
          <a:r>
            <a:rPr lang="en-US" dirty="0">
              <a:solidFill>
                <a:schemeClr val="tx1"/>
              </a:solidFill>
              <a:latin typeface="National 2" panose="020B0504030502020203" pitchFamily="34" charset="0"/>
            </a:rPr>
            <a:t>to your catch-up (or Super Catch-up) contributions – </a:t>
          </a:r>
          <a:r>
            <a:rPr lang="en-US" b="1" dirty="0">
              <a:solidFill>
                <a:srgbClr val="F08127"/>
              </a:solidFill>
              <a:latin typeface="National 2" panose="020B0504030502020203" pitchFamily="34" charset="0"/>
            </a:rPr>
            <a:t>no action is required </a:t>
          </a:r>
          <a:r>
            <a:rPr lang="en-US" b="0" dirty="0">
              <a:solidFill>
                <a:schemeClr val="tx1"/>
              </a:solidFill>
              <a:latin typeface="National 2" panose="020B0504030502020203" pitchFamily="34" charset="0"/>
            </a:rPr>
            <a:t>– if the rule applies</a:t>
          </a:r>
          <a:endParaRPr lang="en-US" dirty="0">
            <a:solidFill>
              <a:schemeClr val="tx1"/>
            </a:solidFill>
            <a:latin typeface="National 2" panose="020B0504030502020203" pitchFamily="34" charset="0"/>
          </a:endParaRPr>
        </a:p>
      </dgm:t>
    </dgm:pt>
    <dgm:pt modelId="{14C030C4-69EA-4D46-8094-05DCD3B02E4D}" type="parTrans" cxnId="{1BAA7E3C-9EF4-4F9B-A536-DA8F291D3D62}">
      <dgm:prSet/>
      <dgm:spPr/>
      <dgm:t>
        <a:bodyPr/>
        <a:lstStyle/>
        <a:p>
          <a:endParaRPr lang="en-US"/>
        </a:p>
      </dgm:t>
    </dgm:pt>
    <dgm:pt modelId="{56C364E1-B483-43E9-A29F-2CCCE452CAD6}" type="sibTrans" cxnId="{1BAA7E3C-9EF4-4F9B-A536-DA8F291D3D62}">
      <dgm:prSet/>
      <dgm:spPr/>
      <dgm:t>
        <a:bodyPr/>
        <a:lstStyle/>
        <a:p>
          <a:endParaRPr lang="en-US"/>
        </a:p>
      </dgm:t>
    </dgm:pt>
    <dgm:pt modelId="{08987E98-6634-4A8D-8965-1B937C560FF7}">
      <dgm:prSet phldrT="[Text]" phldr="0"/>
      <dgm:spPr/>
      <dgm:t>
        <a:bodyPr/>
        <a:lstStyle/>
        <a:p>
          <a:pPr>
            <a:lnSpc>
              <a:spcPct val="120000"/>
            </a:lnSpc>
            <a:spcBef>
              <a:spcPts val="0"/>
            </a:spcBef>
            <a:spcAft>
              <a:spcPts val="600"/>
            </a:spcAft>
            <a:buClr>
              <a:srgbClr val="00693E"/>
            </a:buClr>
            <a:buFont typeface="Arial" panose="020B0604020202020204" pitchFamily="34" charset="0"/>
            <a:buChar char="•"/>
          </a:pPr>
          <a:r>
            <a:rPr lang="en-US" dirty="0">
              <a:solidFill>
                <a:schemeClr val="tx1"/>
              </a:solidFill>
              <a:latin typeface="National 2" panose="020B0504030502020203" pitchFamily="34" charset="0"/>
            </a:rPr>
            <a:t>The contribution will appear in your SRA account(s) and on your pay slip as Roth post-tax</a:t>
          </a:r>
        </a:p>
      </dgm:t>
    </dgm:pt>
    <dgm:pt modelId="{971EB9E3-3883-4AC4-9151-3AA51830AAFB}" type="parTrans" cxnId="{621A20E2-C4D9-45EA-8C31-209C1BE4317D}">
      <dgm:prSet/>
      <dgm:spPr/>
      <dgm:t>
        <a:bodyPr/>
        <a:lstStyle/>
        <a:p>
          <a:endParaRPr lang="en-US"/>
        </a:p>
      </dgm:t>
    </dgm:pt>
    <dgm:pt modelId="{046A47D8-F438-4F3B-98A1-2AA162263048}" type="sibTrans" cxnId="{621A20E2-C4D9-45EA-8C31-209C1BE4317D}">
      <dgm:prSet/>
      <dgm:spPr/>
      <dgm:t>
        <a:bodyPr/>
        <a:lstStyle/>
        <a:p>
          <a:endParaRPr lang="en-US"/>
        </a:p>
      </dgm:t>
    </dgm:pt>
    <dgm:pt modelId="{23933B5A-8009-4EDC-AA88-4A13EF7A7ACB}" type="pres">
      <dgm:prSet presAssocID="{AD70901E-979D-48ED-8D38-179F52CD6AC0}" presName="linear" presStyleCnt="0">
        <dgm:presLayoutVars>
          <dgm:animLvl val="lvl"/>
          <dgm:resizeHandles val="exact"/>
        </dgm:presLayoutVars>
      </dgm:prSet>
      <dgm:spPr/>
    </dgm:pt>
    <dgm:pt modelId="{9EB376F2-1852-42AC-8D8A-58D4C7410B9D}" type="pres">
      <dgm:prSet presAssocID="{8DDCE31C-4B48-4A57-859E-684B0B9D5B68}" presName="parentText" presStyleLbl="node1" presStyleIdx="0" presStyleCnt="2" custScaleY="131351">
        <dgm:presLayoutVars>
          <dgm:chMax val="0"/>
          <dgm:bulletEnabled val="1"/>
        </dgm:presLayoutVars>
      </dgm:prSet>
      <dgm:spPr/>
    </dgm:pt>
    <dgm:pt modelId="{E0A5CEDC-6FCE-455D-A1A7-592E1A005678}" type="pres">
      <dgm:prSet presAssocID="{8DDCE31C-4B48-4A57-859E-684B0B9D5B68}" presName="childText" presStyleLbl="revTx" presStyleIdx="0" presStyleCnt="2">
        <dgm:presLayoutVars>
          <dgm:bulletEnabled val="1"/>
        </dgm:presLayoutVars>
      </dgm:prSet>
      <dgm:spPr/>
    </dgm:pt>
    <dgm:pt modelId="{F3A2EB35-78AA-442F-8F73-C8564C8BDA34}" type="pres">
      <dgm:prSet presAssocID="{CB1FEC14-5FC6-40E1-B986-6F96F460C299}" presName="parentText" presStyleLbl="node1" presStyleIdx="1" presStyleCnt="2" custScaleY="140108">
        <dgm:presLayoutVars>
          <dgm:chMax val="0"/>
          <dgm:bulletEnabled val="1"/>
        </dgm:presLayoutVars>
      </dgm:prSet>
      <dgm:spPr/>
    </dgm:pt>
    <dgm:pt modelId="{BEFEF5C1-14B5-4A37-B8C4-46D74A518996}" type="pres">
      <dgm:prSet presAssocID="{CB1FEC14-5FC6-40E1-B986-6F96F460C299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A17EC839-1C1F-492F-8F53-6EC37EE64498}" srcId="{CB1FEC14-5FC6-40E1-B986-6F96F460C299}" destId="{6FDE67C1-5D80-470E-A9BE-5EF4369CDCFF}" srcOrd="0" destOrd="0" parTransId="{9E71BDFA-7271-4D5A-A537-F3C21192D8BA}" sibTransId="{CF7B5CB5-0CF5-4DAA-9C44-6925D0369A6B}"/>
    <dgm:cxn modelId="{1BAA7E3C-9EF4-4F9B-A536-DA8F291D3D62}" srcId="{CB1FEC14-5FC6-40E1-B986-6F96F460C299}" destId="{E3EC859E-0D5B-4778-A69E-A07B18EFBF4C}" srcOrd="1" destOrd="0" parTransId="{14C030C4-69EA-4D46-8094-05DCD3B02E4D}" sibTransId="{56C364E1-B483-43E9-A29F-2CCCE452CAD6}"/>
    <dgm:cxn modelId="{530E0542-4373-4893-A355-DBBA8A3D1D30}" srcId="{AD70901E-979D-48ED-8D38-179F52CD6AC0}" destId="{8DDCE31C-4B48-4A57-859E-684B0B9D5B68}" srcOrd="0" destOrd="0" parTransId="{B44BAD24-8BC2-47F5-BA35-27C3E906C9F0}" sibTransId="{067B8D2F-C68D-4A04-AEDC-48820C28F392}"/>
    <dgm:cxn modelId="{70C2C967-33D3-4AA3-B0BF-59F9358C87E0}" type="presOf" srcId="{6FDE67C1-5D80-470E-A9BE-5EF4369CDCFF}" destId="{BEFEF5C1-14B5-4A37-B8C4-46D74A518996}" srcOrd="0" destOrd="0" presId="urn:microsoft.com/office/officeart/2005/8/layout/vList2"/>
    <dgm:cxn modelId="{ACA34468-4096-46AD-B384-494F3F9184A9}" type="presOf" srcId="{9733E01C-D7B0-4D95-8202-640D41FAACB5}" destId="{E0A5CEDC-6FCE-455D-A1A7-592E1A005678}" srcOrd="0" destOrd="0" presId="urn:microsoft.com/office/officeart/2005/8/layout/vList2"/>
    <dgm:cxn modelId="{3C82BA49-EF2B-4154-B1A7-E59EDBC1B798}" type="presOf" srcId="{AD70901E-979D-48ED-8D38-179F52CD6AC0}" destId="{23933B5A-8009-4EDC-AA88-4A13EF7A7ACB}" srcOrd="0" destOrd="0" presId="urn:microsoft.com/office/officeart/2005/8/layout/vList2"/>
    <dgm:cxn modelId="{47C69456-E4B6-481A-BCFB-C776AB801AC5}" type="presOf" srcId="{E3EC859E-0D5B-4778-A69E-A07B18EFBF4C}" destId="{BEFEF5C1-14B5-4A37-B8C4-46D74A518996}" srcOrd="0" destOrd="1" presId="urn:microsoft.com/office/officeart/2005/8/layout/vList2"/>
    <dgm:cxn modelId="{2045BA8C-3E08-463B-81D4-3D73FDD20472}" srcId="{8DDCE31C-4B48-4A57-859E-684B0B9D5B68}" destId="{9733E01C-D7B0-4D95-8202-640D41FAACB5}" srcOrd="0" destOrd="0" parTransId="{EA4EB1BD-A032-4C59-8348-A09216867F80}" sibTransId="{2A1571FA-2AD9-4739-9DD5-BB2C00925585}"/>
    <dgm:cxn modelId="{87F2E28E-F0D6-42BC-8F5D-0F46D87DE60B}" type="presOf" srcId="{CB1FEC14-5FC6-40E1-B986-6F96F460C299}" destId="{F3A2EB35-78AA-442F-8F73-C8564C8BDA34}" srcOrd="0" destOrd="0" presId="urn:microsoft.com/office/officeart/2005/8/layout/vList2"/>
    <dgm:cxn modelId="{F8C80FA1-FE0A-433F-8AD2-30D2FDB470A3}" type="presOf" srcId="{08987E98-6634-4A8D-8965-1B937C560FF7}" destId="{BEFEF5C1-14B5-4A37-B8C4-46D74A518996}" srcOrd="0" destOrd="2" presId="urn:microsoft.com/office/officeart/2005/8/layout/vList2"/>
    <dgm:cxn modelId="{146EF5B8-46DF-4F54-B559-269EF418411E}" srcId="{AD70901E-979D-48ED-8D38-179F52CD6AC0}" destId="{CB1FEC14-5FC6-40E1-B986-6F96F460C299}" srcOrd="1" destOrd="0" parTransId="{9098C0FE-5BBC-4560-BBA9-C3CE9E75F9B7}" sibTransId="{285C0C14-4FF5-40B7-B270-9AB4DD2A5595}"/>
    <dgm:cxn modelId="{621A20E2-C4D9-45EA-8C31-209C1BE4317D}" srcId="{CB1FEC14-5FC6-40E1-B986-6F96F460C299}" destId="{08987E98-6634-4A8D-8965-1B937C560FF7}" srcOrd="2" destOrd="0" parTransId="{971EB9E3-3883-4AC4-9151-3AA51830AAFB}" sibTransId="{046A47D8-F438-4F3B-98A1-2AA162263048}"/>
    <dgm:cxn modelId="{C6E1F0E8-4A49-4DFC-BCF6-2C1CFD4E7255}" type="presOf" srcId="{8DDCE31C-4B48-4A57-859E-684B0B9D5B68}" destId="{9EB376F2-1852-42AC-8D8A-58D4C7410B9D}" srcOrd="0" destOrd="0" presId="urn:microsoft.com/office/officeart/2005/8/layout/vList2"/>
    <dgm:cxn modelId="{2DEF31EA-6F1F-40D0-B842-BE4243247C9B}" type="presParOf" srcId="{23933B5A-8009-4EDC-AA88-4A13EF7A7ACB}" destId="{9EB376F2-1852-42AC-8D8A-58D4C7410B9D}" srcOrd="0" destOrd="0" presId="urn:microsoft.com/office/officeart/2005/8/layout/vList2"/>
    <dgm:cxn modelId="{41179458-F118-44B1-B812-9A2E75E059CC}" type="presParOf" srcId="{23933B5A-8009-4EDC-AA88-4A13EF7A7ACB}" destId="{E0A5CEDC-6FCE-455D-A1A7-592E1A005678}" srcOrd="1" destOrd="0" presId="urn:microsoft.com/office/officeart/2005/8/layout/vList2"/>
    <dgm:cxn modelId="{C410D41D-C767-480D-A3FB-F56981C6E279}" type="presParOf" srcId="{23933B5A-8009-4EDC-AA88-4A13EF7A7ACB}" destId="{F3A2EB35-78AA-442F-8F73-C8564C8BDA34}" srcOrd="2" destOrd="0" presId="urn:microsoft.com/office/officeart/2005/8/layout/vList2"/>
    <dgm:cxn modelId="{FE012DB5-9855-4749-96D6-AADAEF2482E2}" type="presParOf" srcId="{23933B5A-8009-4EDC-AA88-4A13EF7A7ACB}" destId="{BEFEF5C1-14B5-4A37-B8C4-46D74A51899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CCC3CD-6E73-46E6-82E9-8977DA6831E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9E31E9-5C9C-4A66-A338-D13106A80676}">
      <dgm:prSet phldrT="[Text]" phldr="0" custT="1"/>
      <dgm:spPr/>
      <dgm:t>
        <a:bodyPr/>
        <a:lstStyle/>
        <a:p>
          <a:r>
            <a:rPr lang="en-US" sz="1700" b="1" dirty="0">
              <a:latin typeface="National 2" panose="020B0504030502020203" pitchFamily="34" charset="0"/>
            </a:rPr>
            <a:t>Certain Participants</a:t>
          </a:r>
        </a:p>
      </dgm:t>
    </dgm:pt>
    <dgm:pt modelId="{8552419A-6EE6-4E00-89E0-3B27ADC3EE9E}" type="parTrans" cxnId="{CB48938C-4D51-4F12-B8C3-7AD39A068A73}">
      <dgm:prSet/>
      <dgm:spPr/>
      <dgm:t>
        <a:bodyPr/>
        <a:lstStyle/>
        <a:p>
          <a:endParaRPr lang="en-US"/>
        </a:p>
      </dgm:t>
    </dgm:pt>
    <dgm:pt modelId="{361CEDBB-AF3F-4E03-ABB5-3CA406C2C6DF}" type="sibTrans" cxnId="{CB48938C-4D51-4F12-B8C3-7AD39A068A73}">
      <dgm:prSet/>
      <dgm:spPr/>
      <dgm:t>
        <a:bodyPr/>
        <a:lstStyle/>
        <a:p>
          <a:endParaRPr lang="en-US"/>
        </a:p>
      </dgm:t>
    </dgm:pt>
    <dgm:pt modelId="{AF802F0E-F832-47EE-8DF6-0AC1AB060F26}">
      <dgm:prSet phldrT="[Text]" custT="1"/>
      <dgm:spPr/>
      <dgm:t>
        <a:bodyPr/>
        <a:lstStyle/>
        <a:p>
          <a:pPr>
            <a:lnSpc>
              <a:spcPct val="120000"/>
            </a:lnSpc>
            <a:spcBef>
              <a:spcPts val="600"/>
            </a:spcBef>
            <a:spcAft>
              <a:spcPts val="4800"/>
            </a:spcAft>
            <a:buFont typeface="Arial" panose="020B0604020202020204" pitchFamily="34" charset="0"/>
            <a:buChar char="•"/>
          </a:pPr>
          <a:r>
            <a:rPr lang="en-US" sz="1300" dirty="0">
              <a:solidFill>
                <a:schemeClr val="tx1"/>
              </a:solidFill>
              <a:latin typeface="National 2" panose="020B0504030502020203" pitchFamily="34" charset="0"/>
            </a:rPr>
            <a:t>SRA participants </a:t>
          </a:r>
          <a:r>
            <a:rPr lang="en-US" sz="1300" b="1" dirty="0">
              <a:solidFill>
                <a:srgbClr val="F08127"/>
              </a:solidFill>
              <a:latin typeface="National 2" panose="020B0504030502020203" pitchFamily="34" charset="0"/>
            </a:rPr>
            <a:t>eligible for catch-up </a:t>
          </a:r>
          <a:r>
            <a:rPr lang="en-US" sz="1300" dirty="0">
              <a:solidFill>
                <a:schemeClr val="tx1"/>
              </a:solidFill>
              <a:latin typeface="National 2" panose="020B0504030502020203" pitchFamily="34" charset="0"/>
            </a:rPr>
            <a:t>(or Super Catch-up)  contributions </a:t>
          </a:r>
          <a:r>
            <a:rPr lang="en-US" sz="1300" b="1" dirty="0">
              <a:solidFill>
                <a:srgbClr val="F08127"/>
              </a:solidFill>
              <a:latin typeface="National 2" panose="020B0504030502020203" pitchFamily="34" charset="0"/>
            </a:rPr>
            <a:t>and</a:t>
          </a:r>
          <a:r>
            <a:rPr lang="en-US" sz="1300" dirty="0">
              <a:solidFill>
                <a:schemeClr val="tx1"/>
              </a:solidFill>
              <a:latin typeface="National 2" panose="020B0504030502020203" pitchFamily="34" charset="0"/>
            </a:rPr>
            <a:t> who </a:t>
          </a:r>
          <a:r>
            <a:rPr lang="en-US" sz="1300" b="1" dirty="0">
              <a:solidFill>
                <a:srgbClr val="F08127"/>
              </a:solidFill>
              <a:latin typeface="National 2" panose="020B0504030502020203" pitchFamily="34" charset="0"/>
            </a:rPr>
            <a:t>earned FICA Wages of $145,000</a:t>
          </a:r>
          <a:r>
            <a:rPr lang="en-US" sz="1300" dirty="0">
              <a:solidFill>
                <a:srgbClr val="F08127"/>
              </a:solidFill>
              <a:latin typeface="National 2" panose="020B0504030502020203" pitchFamily="34" charset="0"/>
            </a:rPr>
            <a:t> </a:t>
          </a:r>
          <a:r>
            <a:rPr lang="en-US" sz="1300" dirty="0">
              <a:solidFill>
                <a:schemeClr val="tx1"/>
              </a:solidFill>
              <a:latin typeface="National 2" panose="020B0504030502020203" pitchFamily="34" charset="0"/>
            </a:rPr>
            <a:t>or more </a:t>
          </a:r>
          <a:r>
            <a:rPr lang="en-US" sz="1300" b="1" dirty="0">
              <a:solidFill>
                <a:srgbClr val="F08127"/>
              </a:solidFill>
              <a:latin typeface="National 2" panose="020B0504030502020203" pitchFamily="34" charset="0"/>
            </a:rPr>
            <a:t>in 2025 </a:t>
          </a:r>
          <a:r>
            <a:rPr lang="en-US" sz="1300" dirty="0">
              <a:solidFill>
                <a:schemeClr val="tx1"/>
              </a:solidFill>
              <a:latin typeface="National 2" panose="020B0504030502020203" pitchFamily="34" charset="0"/>
            </a:rPr>
            <a:t>are now required to have </a:t>
          </a:r>
          <a:r>
            <a:rPr lang="en-US" sz="1300" b="0" dirty="0">
              <a:solidFill>
                <a:schemeClr val="tx1"/>
              </a:solidFill>
              <a:latin typeface="National 2" panose="020B0504030502020203" pitchFamily="34" charset="0"/>
            </a:rPr>
            <a:t>an amount equal to the </a:t>
          </a:r>
          <a:r>
            <a:rPr lang="en-US" sz="1300" b="1" dirty="0">
              <a:solidFill>
                <a:srgbClr val="F08127"/>
              </a:solidFill>
              <a:latin typeface="National 2" panose="020B0504030502020203" pitchFamily="34" charset="0"/>
            </a:rPr>
            <a:t>catch-up</a:t>
          </a:r>
          <a:r>
            <a:rPr lang="en-US" sz="1300" b="1" dirty="0">
              <a:solidFill>
                <a:schemeClr val="tx1"/>
              </a:solidFill>
              <a:latin typeface="National 2" panose="020B0504030502020203" pitchFamily="34" charset="0"/>
            </a:rPr>
            <a:t> </a:t>
          </a:r>
          <a:r>
            <a:rPr lang="en-US" sz="1300" b="0" dirty="0">
              <a:solidFill>
                <a:schemeClr val="tx1"/>
              </a:solidFill>
              <a:latin typeface="National 2" panose="020B0504030502020203" pitchFamily="34" charset="0"/>
            </a:rPr>
            <a:t>(or Super Catch-up) contribution</a:t>
          </a:r>
          <a:r>
            <a:rPr lang="en-US" sz="1300" b="1" dirty="0">
              <a:solidFill>
                <a:schemeClr val="tx1"/>
              </a:solidFill>
              <a:latin typeface="National 2" panose="020B0504030502020203" pitchFamily="34" charset="0"/>
            </a:rPr>
            <a:t> </a:t>
          </a:r>
          <a:r>
            <a:rPr lang="en-US" sz="1300" b="1" dirty="0">
              <a:solidFill>
                <a:srgbClr val="F08127"/>
              </a:solidFill>
              <a:latin typeface="National 2" panose="020B0504030502020203" pitchFamily="34" charset="0"/>
            </a:rPr>
            <a:t>designated as Roth </a:t>
          </a:r>
          <a:r>
            <a:rPr lang="en-US" sz="1300" dirty="0">
              <a:solidFill>
                <a:schemeClr val="tx1"/>
              </a:solidFill>
              <a:latin typeface="National 2" panose="020B0504030502020203" pitchFamily="34" charset="0"/>
            </a:rPr>
            <a:t>post-tax</a:t>
          </a:r>
          <a:endParaRPr lang="en-US" sz="1300" dirty="0">
            <a:solidFill>
              <a:schemeClr val="tx1"/>
            </a:solidFill>
          </a:endParaRPr>
        </a:p>
      </dgm:t>
    </dgm:pt>
    <dgm:pt modelId="{5FDA2661-E073-4EA4-BD63-C906B5191D4E}" type="parTrans" cxnId="{89FDC848-D9E2-4CD1-90FB-5B03FBAD68AF}">
      <dgm:prSet/>
      <dgm:spPr/>
      <dgm:t>
        <a:bodyPr/>
        <a:lstStyle/>
        <a:p>
          <a:endParaRPr lang="en-US"/>
        </a:p>
      </dgm:t>
    </dgm:pt>
    <dgm:pt modelId="{D1876F23-7656-4121-95B3-615E4482FD96}" type="sibTrans" cxnId="{89FDC848-D9E2-4CD1-90FB-5B03FBAD68AF}">
      <dgm:prSet/>
      <dgm:spPr/>
      <dgm:t>
        <a:bodyPr/>
        <a:lstStyle/>
        <a:p>
          <a:endParaRPr lang="en-US"/>
        </a:p>
      </dgm:t>
    </dgm:pt>
    <dgm:pt modelId="{340B1257-B26D-4C66-BE65-6D16B473715A}">
      <dgm:prSet phldrT="[Text]" custT="1"/>
      <dgm:spPr/>
      <dgm:t>
        <a:bodyPr/>
        <a:lstStyle/>
        <a:p>
          <a:pPr>
            <a:lnSpc>
              <a:spcPct val="120000"/>
            </a:lnSpc>
            <a:spcBef>
              <a:spcPts val="600"/>
            </a:spcBef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en-US" sz="1700" b="1" dirty="0">
              <a:latin typeface="National 2" panose="020B0504030502020203" pitchFamily="34" charset="0"/>
            </a:rPr>
            <a:t>FICA Wages</a:t>
          </a:r>
          <a:endParaRPr lang="en-US" sz="1700" b="1" dirty="0">
            <a:solidFill>
              <a:schemeClr val="accent1"/>
            </a:solidFill>
          </a:endParaRPr>
        </a:p>
      </dgm:t>
    </dgm:pt>
    <dgm:pt modelId="{7D0874AB-27CD-4059-8311-183C6299DD7C}" type="parTrans" cxnId="{B181D686-D86A-44B1-96DD-024638F8E84C}">
      <dgm:prSet/>
      <dgm:spPr/>
      <dgm:t>
        <a:bodyPr/>
        <a:lstStyle/>
        <a:p>
          <a:endParaRPr lang="en-US"/>
        </a:p>
      </dgm:t>
    </dgm:pt>
    <dgm:pt modelId="{EDF64223-D72C-42D6-B7FB-1DCCCCAE98CE}" type="sibTrans" cxnId="{B181D686-D86A-44B1-96DD-024638F8E84C}">
      <dgm:prSet/>
      <dgm:spPr/>
      <dgm:t>
        <a:bodyPr/>
        <a:lstStyle/>
        <a:p>
          <a:endParaRPr lang="en-US"/>
        </a:p>
      </dgm:t>
    </dgm:pt>
    <dgm:pt modelId="{CC6AE121-013B-425E-8A51-6217289F3800}">
      <dgm:prSet custT="1"/>
      <dgm:spPr/>
      <dgm:t>
        <a:bodyPr/>
        <a:lstStyle/>
        <a:p>
          <a:pPr>
            <a:lnSpc>
              <a:spcPct val="120000"/>
            </a:lnSpc>
            <a:spcBef>
              <a:spcPts val="200"/>
            </a:spcBef>
            <a:spcAft>
              <a:spcPts val="200"/>
            </a:spcAft>
            <a:buFont typeface="Arial" panose="020B0604020202020204" pitchFamily="34" charset="0"/>
            <a:buChar char="•"/>
          </a:pPr>
          <a:r>
            <a:rPr lang="en-US" sz="1300" b="1" dirty="0">
              <a:solidFill>
                <a:srgbClr val="F08127"/>
              </a:solidFill>
              <a:latin typeface="National 2" panose="020B0504030502020203" pitchFamily="34" charset="0"/>
            </a:rPr>
            <a:t>Box 3</a:t>
          </a:r>
          <a:r>
            <a:rPr lang="en-US" sz="1300" dirty="0">
              <a:solidFill>
                <a:srgbClr val="F08127"/>
              </a:solidFill>
              <a:latin typeface="National 2" panose="020B0504030502020203" pitchFamily="34" charset="0"/>
            </a:rPr>
            <a:t> </a:t>
          </a:r>
          <a:r>
            <a:rPr lang="en-US" sz="1300" dirty="0">
              <a:solidFill>
                <a:schemeClr val="tx1"/>
              </a:solidFill>
              <a:latin typeface="National 2" panose="020B0504030502020203" pitchFamily="34" charset="0"/>
            </a:rPr>
            <a:t>on your Form W-2,  used to calculate your contribution to Social Security and Medicare withholdings</a:t>
          </a:r>
        </a:p>
      </dgm:t>
    </dgm:pt>
    <dgm:pt modelId="{7D505BBD-3F61-4E67-8208-D3B5280CB479}" type="parTrans" cxnId="{817DBA57-4135-4E13-8E67-19A56E755A10}">
      <dgm:prSet/>
      <dgm:spPr/>
      <dgm:t>
        <a:bodyPr/>
        <a:lstStyle/>
        <a:p>
          <a:endParaRPr lang="en-US"/>
        </a:p>
      </dgm:t>
    </dgm:pt>
    <dgm:pt modelId="{CB6BDADD-4ED9-4486-9230-98E7CDD60031}" type="sibTrans" cxnId="{817DBA57-4135-4E13-8E67-19A56E755A10}">
      <dgm:prSet/>
      <dgm:spPr/>
      <dgm:t>
        <a:bodyPr/>
        <a:lstStyle/>
        <a:p>
          <a:endParaRPr lang="en-US"/>
        </a:p>
      </dgm:t>
    </dgm:pt>
    <dgm:pt modelId="{8A863566-C574-4BBF-B1C0-5D1DA85D7DD8}">
      <dgm:prSet custT="1"/>
      <dgm:spPr/>
      <dgm:t>
        <a:bodyPr/>
        <a:lstStyle/>
        <a:p>
          <a:pPr>
            <a:lnSpc>
              <a:spcPct val="120000"/>
            </a:lnSpc>
            <a:spcBef>
              <a:spcPts val="200"/>
            </a:spcBef>
            <a:spcAft>
              <a:spcPts val="200"/>
            </a:spcAft>
            <a:buFont typeface="Arial" panose="020B0604020202020204" pitchFamily="34" charset="0"/>
            <a:buChar char="•"/>
          </a:pPr>
          <a:r>
            <a:rPr lang="en-US" sz="1300" dirty="0">
              <a:solidFill>
                <a:schemeClr val="tx1"/>
              </a:solidFill>
              <a:latin typeface="National 2" panose="020B0504030502020203" pitchFamily="34" charset="0"/>
            </a:rPr>
            <a:t>Visit </a:t>
          </a:r>
          <a:r>
            <a:rPr lang="en-US" sz="1300" b="1" dirty="0">
              <a:solidFill>
                <a:srgbClr val="F08127"/>
              </a:solidFill>
              <a:latin typeface="National 2" panose="020B0504030502020203" pitchFamily="34" charset="0"/>
            </a:rPr>
            <a:t>dartgo.org/ess </a:t>
          </a:r>
          <a:r>
            <a:rPr lang="en-US" sz="1300" dirty="0">
              <a:solidFill>
                <a:schemeClr val="tx1"/>
              </a:solidFill>
              <a:latin typeface="National 2" panose="020B0504030502020203" pitchFamily="34" charset="0"/>
            </a:rPr>
            <a:t>and click “Employee Self-Service” to find your Form W-2</a:t>
          </a:r>
        </a:p>
      </dgm:t>
    </dgm:pt>
    <dgm:pt modelId="{C2791918-F5E4-481A-91A8-0B53DEC23284}" type="parTrans" cxnId="{0477A2B0-83D8-4F98-B6FA-4F8DE1BF3647}">
      <dgm:prSet/>
      <dgm:spPr/>
      <dgm:t>
        <a:bodyPr/>
        <a:lstStyle/>
        <a:p>
          <a:endParaRPr lang="en-US"/>
        </a:p>
      </dgm:t>
    </dgm:pt>
    <dgm:pt modelId="{5A4AE0D0-3A4C-40BC-9542-4B5440E6C195}" type="sibTrans" cxnId="{0477A2B0-83D8-4F98-B6FA-4F8DE1BF3647}">
      <dgm:prSet/>
      <dgm:spPr/>
      <dgm:t>
        <a:bodyPr/>
        <a:lstStyle/>
        <a:p>
          <a:endParaRPr lang="en-US"/>
        </a:p>
      </dgm:t>
    </dgm:pt>
    <dgm:pt modelId="{8030047A-F10E-46CB-BFEB-298C72527197}" type="pres">
      <dgm:prSet presAssocID="{7CCCC3CD-6E73-46E6-82E9-8977DA6831E8}" presName="linear" presStyleCnt="0">
        <dgm:presLayoutVars>
          <dgm:animLvl val="lvl"/>
          <dgm:resizeHandles val="exact"/>
        </dgm:presLayoutVars>
      </dgm:prSet>
      <dgm:spPr/>
    </dgm:pt>
    <dgm:pt modelId="{58EB8319-D5BF-4263-BB93-B8209B6C0482}" type="pres">
      <dgm:prSet presAssocID="{0A9E31E9-5C9C-4A66-A338-D13106A80676}" presName="parentText" presStyleLbl="node1" presStyleIdx="0" presStyleCnt="2" custScaleY="71049" custLinFactY="-37847" custLinFactNeighborX="-985" custLinFactNeighborY="-100000">
        <dgm:presLayoutVars>
          <dgm:chMax val="0"/>
          <dgm:bulletEnabled val="1"/>
        </dgm:presLayoutVars>
      </dgm:prSet>
      <dgm:spPr/>
    </dgm:pt>
    <dgm:pt modelId="{168EF0F0-BBAF-47EA-A504-E194737A02B6}" type="pres">
      <dgm:prSet presAssocID="{0A9E31E9-5C9C-4A66-A338-D13106A80676}" presName="childText" presStyleLbl="revTx" presStyleIdx="0" presStyleCnt="2">
        <dgm:presLayoutVars>
          <dgm:bulletEnabled val="1"/>
        </dgm:presLayoutVars>
      </dgm:prSet>
      <dgm:spPr/>
    </dgm:pt>
    <dgm:pt modelId="{861205A9-8981-4442-BFB7-9038A28A12CA}" type="pres">
      <dgm:prSet presAssocID="{340B1257-B26D-4C66-BE65-6D16B473715A}" presName="parentText" presStyleLbl="node1" presStyleIdx="1" presStyleCnt="2" custScaleY="71049">
        <dgm:presLayoutVars>
          <dgm:chMax val="0"/>
          <dgm:bulletEnabled val="1"/>
        </dgm:presLayoutVars>
      </dgm:prSet>
      <dgm:spPr/>
    </dgm:pt>
    <dgm:pt modelId="{8C9433B8-6CF7-467B-ADC4-F8C6176757FF}" type="pres">
      <dgm:prSet presAssocID="{340B1257-B26D-4C66-BE65-6D16B473715A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04E4515-E0BE-4100-AD9B-C9092D635F7F}" type="presOf" srcId="{AF802F0E-F832-47EE-8DF6-0AC1AB060F26}" destId="{168EF0F0-BBAF-47EA-A504-E194737A02B6}" srcOrd="0" destOrd="0" presId="urn:microsoft.com/office/officeart/2005/8/layout/vList2"/>
    <dgm:cxn modelId="{96A42F61-6405-4628-91E3-B7BC1EB20DF6}" type="presOf" srcId="{340B1257-B26D-4C66-BE65-6D16B473715A}" destId="{861205A9-8981-4442-BFB7-9038A28A12CA}" srcOrd="0" destOrd="0" presId="urn:microsoft.com/office/officeart/2005/8/layout/vList2"/>
    <dgm:cxn modelId="{89FDC848-D9E2-4CD1-90FB-5B03FBAD68AF}" srcId="{0A9E31E9-5C9C-4A66-A338-D13106A80676}" destId="{AF802F0E-F832-47EE-8DF6-0AC1AB060F26}" srcOrd="0" destOrd="0" parTransId="{5FDA2661-E073-4EA4-BD63-C906B5191D4E}" sibTransId="{D1876F23-7656-4121-95B3-615E4482FD96}"/>
    <dgm:cxn modelId="{817DBA57-4135-4E13-8E67-19A56E755A10}" srcId="{340B1257-B26D-4C66-BE65-6D16B473715A}" destId="{CC6AE121-013B-425E-8A51-6217289F3800}" srcOrd="0" destOrd="0" parTransId="{7D505BBD-3F61-4E67-8208-D3B5280CB479}" sibTransId="{CB6BDADD-4ED9-4486-9230-98E7CDD60031}"/>
    <dgm:cxn modelId="{A073D086-7C57-4F5D-B231-DCEA4FB58D12}" type="presOf" srcId="{7CCCC3CD-6E73-46E6-82E9-8977DA6831E8}" destId="{8030047A-F10E-46CB-BFEB-298C72527197}" srcOrd="0" destOrd="0" presId="urn:microsoft.com/office/officeart/2005/8/layout/vList2"/>
    <dgm:cxn modelId="{B181D686-D86A-44B1-96DD-024638F8E84C}" srcId="{7CCCC3CD-6E73-46E6-82E9-8977DA6831E8}" destId="{340B1257-B26D-4C66-BE65-6D16B473715A}" srcOrd="1" destOrd="0" parTransId="{7D0874AB-27CD-4059-8311-183C6299DD7C}" sibTransId="{EDF64223-D72C-42D6-B7FB-1DCCCCAE98CE}"/>
    <dgm:cxn modelId="{CB48938C-4D51-4F12-B8C3-7AD39A068A73}" srcId="{7CCCC3CD-6E73-46E6-82E9-8977DA6831E8}" destId="{0A9E31E9-5C9C-4A66-A338-D13106A80676}" srcOrd="0" destOrd="0" parTransId="{8552419A-6EE6-4E00-89E0-3B27ADC3EE9E}" sibTransId="{361CEDBB-AF3F-4E03-ABB5-3CA406C2C6DF}"/>
    <dgm:cxn modelId="{0477A2B0-83D8-4F98-B6FA-4F8DE1BF3647}" srcId="{340B1257-B26D-4C66-BE65-6D16B473715A}" destId="{8A863566-C574-4BBF-B1C0-5D1DA85D7DD8}" srcOrd="1" destOrd="0" parTransId="{C2791918-F5E4-481A-91A8-0B53DEC23284}" sibTransId="{5A4AE0D0-3A4C-40BC-9542-4B5440E6C195}"/>
    <dgm:cxn modelId="{D70F17C0-8BB7-417C-A6D4-AA9C7AB8D382}" type="presOf" srcId="{8A863566-C574-4BBF-B1C0-5D1DA85D7DD8}" destId="{8C9433B8-6CF7-467B-ADC4-F8C6176757FF}" srcOrd="0" destOrd="1" presId="urn:microsoft.com/office/officeart/2005/8/layout/vList2"/>
    <dgm:cxn modelId="{C767B3C7-0269-40C4-A6CF-8951B934292D}" type="presOf" srcId="{CC6AE121-013B-425E-8A51-6217289F3800}" destId="{8C9433B8-6CF7-467B-ADC4-F8C6176757FF}" srcOrd="0" destOrd="0" presId="urn:microsoft.com/office/officeart/2005/8/layout/vList2"/>
    <dgm:cxn modelId="{58AECDCB-4981-4136-8456-7D0BCE292D8D}" type="presOf" srcId="{0A9E31E9-5C9C-4A66-A338-D13106A80676}" destId="{58EB8319-D5BF-4263-BB93-B8209B6C0482}" srcOrd="0" destOrd="0" presId="urn:microsoft.com/office/officeart/2005/8/layout/vList2"/>
    <dgm:cxn modelId="{5C355E70-08DE-4EF5-981B-4E99A01FAD88}" type="presParOf" srcId="{8030047A-F10E-46CB-BFEB-298C72527197}" destId="{58EB8319-D5BF-4263-BB93-B8209B6C0482}" srcOrd="0" destOrd="0" presId="urn:microsoft.com/office/officeart/2005/8/layout/vList2"/>
    <dgm:cxn modelId="{B43C6E44-3F88-4182-8322-57996AFD1296}" type="presParOf" srcId="{8030047A-F10E-46CB-BFEB-298C72527197}" destId="{168EF0F0-BBAF-47EA-A504-E194737A02B6}" srcOrd="1" destOrd="0" presId="urn:microsoft.com/office/officeart/2005/8/layout/vList2"/>
    <dgm:cxn modelId="{36D2ECE3-DEFA-46E1-A462-3AFA73BAEC4D}" type="presParOf" srcId="{8030047A-F10E-46CB-BFEB-298C72527197}" destId="{861205A9-8981-4442-BFB7-9038A28A12CA}" srcOrd="2" destOrd="0" presId="urn:microsoft.com/office/officeart/2005/8/layout/vList2"/>
    <dgm:cxn modelId="{6862519A-C65B-4D19-95ED-6D74D9A69BB8}" type="presParOf" srcId="{8030047A-F10E-46CB-BFEB-298C72527197}" destId="{8C9433B8-6CF7-467B-ADC4-F8C6176757F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B376F2-1852-42AC-8D8A-58D4C7410B9D}">
      <dsp:nvSpPr>
        <dsp:cNvPr id="0" name=""/>
        <dsp:cNvSpPr/>
      </dsp:nvSpPr>
      <dsp:spPr>
        <a:xfrm>
          <a:off x="0" y="109065"/>
          <a:ext cx="5763272" cy="548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u="none" kern="1200" dirty="0">
              <a:latin typeface="National 2" panose="020B0504030502020203" pitchFamily="34" charset="0"/>
            </a:rPr>
            <a:t>Late January/Early February 2026</a:t>
          </a:r>
          <a:endParaRPr lang="en-US" sz="1700" u="none" kern="1200" dirty="0"/>
        </a:p>
      </dsp:txBody>
      <dsp:txXfrm>
        <a:off x="26782" y="135847"/>
        <a:ext cx="5709708" cy="495075"/>
      </dsp:txXfrm>
    </dsp:sp>
    <dsp:sp modelId="{E0A5CEDC-6FCE-455D-A1A7-592E1A005678}">
      <dsp:nvSpPr>
        <dsp:cNvPr id="0" name=""/>
        <dsp:cNvSpPr/>
      </dsp:nvSpPr>
      <dsp:spPr>
        <a:xfrm>
          <a:off x="0" y="657705"/>
          <a:ext cx="5763272" cy="510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984" tIns="16510" rIns="92456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120000"/>
            </a:lnSpc>
            <a:spcBef>
              <a:spcPts val="600"/>
            </a:spcBef>
            <a:spcAft>
              <a:spcPts val="1200"/>
            </a:spcAft>
            <a:buClr>
              <a:srgbClr val="00693E"/>
            </a:buClr>
            <a:buChar char="•"/>
          </a:pPr>
          <a:r>
            <a:rPr lang="en-US" sz="1300" b="1" kern="1200" dirty="0">
              <a:solidFill>
                <a:srgbClr val="F08127"/>
              </a:solidFill>
              <a:latin typeface="National 2" panose="020B0504030502020203" pitchFamily="34" charset="0"/>
            </a:rPr>
            <a:t>Benefits will email participants </a:t>
          </a:r>
          <a:r>
            <a:rPr lang="en-US" sz="1300" b="0" kern="1200" dirty="0">
              <a:solidFill>
                <a:schemeClr val="tx1"/>
              </a:solidFill>
              <a:latin typeface="National 2" panose="020B0504030502020203" pitchFamily="34" charset="0"/>
            </a:rPr>
            <a:t>required to have catch-up (or Super Catch-up) as Roth post-tax </a:t>
          </a:r>
          <a:r>
            <a:rPr lang="en-US" sz="1300" b="1" kern="1200" dirty="0">
              <a:solidFill>
                <a:srgbClr val="F08127"/>
              </a:solidFill>
              <a:latin typeface="National 2" panose="020B0504030502020203" pitchFamily="34" charset="0"/>
            </a:rPr>
            <a:t>after Form W-2s are issued </a:t>
          </a:r>
          <a:r>
            <a:rPr lang="en-US" sz="1300" b="0" kern="1200" dirty="0">
              <a:solidFill>
                <a:schemeClr val="tx1"/>
              </a:solidFill>
              <a:latin typeface="National 2" panose="020B0504030502020203" pitchFamily="34" charset="0"/>
            </a:rPr>
            <a:t>for 2025</a:t>
          </a:r>
          <a:endParaRPr lang="en-US" sz="1300" b="0" kern="1200" dirty="0">
            <a:solidFill>
              <a:schemeClr val="tx1"/>
            </a:solidFill>
          </a:endParaRPr>
        </a:p>
      </dsp:txBody>
      <dsp:txXfrm>
        <a:off x="0" y="657705"/>
        <a:ext cx="5763272" cy="510255"/>
      </dsp:txXfrm>
    </dsp:sp>
    <dsp:sp modelId="{F3A2EB35-78AA-442F-8F73-C8564C8BDA34}">
      <dsp:nvSpPr>
        <dsp:cNvPr id="0" name=""/>
        <dsp:cNvSpPr/>
      </dsp:nvSpPr>
      <dsp:spPr>
        <a:xfrm>
          <a:off x="0" y="1167960"/>
          <a:ext cx="5763272" cy="5852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latin typeface="National 2" panose="020B0504030502020203" pitchFamily="34" charset="0"/>
            </a:rPr>
            <a:t>Each Payroll</a:t>
          </a:r>
        </a:p>
      </dsp:txBody>
      <dsp:txXfrm>
        <a:off x="28568" y="1196528"/>
        <a:ext cx="5706136" cy="528081"/>
      </dsp:txXfrm>
    </dsp:sp>
    <dsp:sp modelId="{BEFEF5C1-14B5-4A37-B8C4-46D74A518996}">
      <dsp:nvSpPr>
        <dsp:cNvPr id="0" name=""/>
        <dsp:cNvSpPr/>
      </dsp:nvSpPr>
      <dsp:spPr>
        <a:xfrm>
          <a:off x="0" y="1753178"/>
          <a:ext cx="5763272" cy="1759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984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120000"/>
            </a:lnSpc>
            <a:spcBef>
              <a:spcPts val="600"/>
            </a:spcBef>
            <a:spcAft>
              <a:spcPts val="0"/>
            </a:spcAft>
            <a:buClr>
              <a:srgbClr val="00693E"/>
            </a:buClr>
            <a:buChar char="•"/>
          </a:pPr>
          <a:r>
            <a:rPr lang="en-US" sz="1300" b="1" kern="1200" dirty="0">
              <a:solidFill>
                <a:srgbClr val="F08127"/>
              </a:solidFill>
              <a:latin typeface="National 2" panose="020B0504030502020203" pitchFamily="34" charset="0"/>
            </a:rPr>
            <a:t>Dartmouth will track </a:t>
          </a:r>
          <a:r>
            <a:rPr lang="en-US" sz="1300" kern="1200" dirty="0">
              <a:solidFill>
                <a:schemeClr val="tx1"/>
              </a:solidFill>
              <a:latin typeface="National 2" panose="020B0504030502020203" pitchFamily="34" charset="0"/>
            </a:rPr>
            <a:t>pre-tax and/or Roth post-tax SRA contributions </a:t>
          </a:r>
          <a:r>
            <a:rPr lang="en-US" sz="1300" b="1" kern="1200" dirty="0">
              <a:solidFill>
                <a:srgbClr val="F08127"/>
              </a:solidFill>
              <a:latin typeface="National 2" panose="020B0504030502020203" pitchFamily="34" charset="0"/>
            </a:rPr>
            <a:t>to monitor limits </a:t>
          </a:r>
          <a:r>
            <a:rPr lang="en-US" sz="1300" kern="1200" dirty="0">
              <a:solidFill>
                <a:schemeClr val="tx1"/>
              </a:solidFill>
              <a:latin typeface="National 2" panose="020B0504030502020203" pitchFamily="34" charset="0"/>
            </a:rPr>
            <a:t>and </a:t>
          </a:r>
          <a:r>
            <a:rPr lang="en-US" sz="1300" b="1" kern="1200" dirty="0">
              <a:solidFill>
                <a:srgbClr val="F08127"/>
              </a:solidFill>
              <a:latin typeface="National 2" panose="020B0504030502020203" pitchFamily="34" charset="0"/>
            </a:rPr>
            <a:t>identify catch-up </a:t>
          </a:r>
          <a:r>
            <a:rPr lang="en-US" sz="1300" kern="1200" dirty="0">
              <a:solidFill>
                <a:schemeClr val="tx1"/>
              </a:solidFill>
              <a:latin typeface="National 2" panose="020B0504030502020203" pitchFamily="34" charset="0"/>
            </a:rPr>
            <a:t>(or Super Catch-up) contributions</a:t>
          </a:r>
        </a:p>
        <a:p>
          <a:pPr marL="114300" lvl="1" indent="-114300" algn="l" defTabSz="577850">
            <a:lnSpc>
              <a:spcPct val="120000"/>
            </a:lnSpc>
            <a:spcBef>
              <a:spcPts val="0"/>
            </a:spcBef>
            <a:spcAft>
              <a:spcPts val="0"/>
            </a:spcAft>
            <a:buClr>
              <a:srgbClr val="00693E"/>
            </a:buClr>
            <a:buFont typeface="Arial" panose="020B0604020202020204" pitchFamily="34" charset="0"/>
            <a:buChar char="•"/>
          </a:pPr>
          <a:r>
            <a:rPr lang="en-US" sz="1300" kern="1200" dirty="0">
              <a:solidFill>
                <a:schemeClr val="tx1"/>
              </a:solidFill>
              <a:latin typeface="National 2" panose="020B0504030502020203" pitchFamily="34" charset="0"/>
            </a:rPr>
            <a:t>A Roth post-tax designation </a:t>
          </a:r>
          <a:r>
            <a:rPr lang="en-US" sz="1300" b="1" kern="1200" dirty="0">
              <a:solidFill>
                <a:srgbClr val="F08127"/>
              </a:solidFill>
              <a:latin typeface="National 2" panose="020B0504030502020203" pitchFamily="34" charset="0"/>
            </a:rPr>
            <a:t>will be automatically applied </a:t>
          </a:r>
          <a:r>
            <a:rPr lang="en-US" sz="1300" kern="1200" dirty="0">
              <a:solidFill>
                <a:schemeClr val="tx1"/>
              </a:solidFill>
              <a:latin typeface="National 2" panose="020B0504030502020203" pitchFamily="34" charset="0"/>
            </a:rPr>
            <a:t>to your catch-up (or Super Catch-up) contributions – </a:t>
          </a:r>
          <a:r>
            <a:rPr lang="en-US" sz="1300" b="1" kern="1200" dirty="0">
              <a:solidFill>
                <a:srgbClr val="F08127"/>
              </a:solidFill>
              <a:latin typeface="National 2" panose="020B0504030502020203" pitchFamily="34" charset="0"/>
            </a:rPr>
            <a:t>no action is required </a:t>
          </a:r>
          <a:r>
            <a:rPr lang="en-US" sz="1300" b="0" kern="1200" dirty="0">
              <a:solidFill>
                <a:schemeClr val="tx1"/>
              </a:solidFill>
              <a:latin typeface="National 2" panose="020B0504030502020203" pitchFamily="34" charset="0"/>
            </a:rPr>
            <a:t>– if the rule applies</a:t>
          </a:r>
          <a:endParaRPr lang="en-US" sz="1300" kern="1200" dirty="0">
            <a:solidFill>
              <a:schemeClr val="tx1"/>
            </a:solidFill>
            <a:latin typeface="National 2" panose="020B0504030502020203" pitchFamily="34" charset="0"/>
          </a:endParaRPr>
        </a:p>
        <a:p>
          <a:pPr marL="114300" lvl="1" indent="-114300" algn="l" defTabSz="577850">
            <a:lnSpc>
              <a:spcPct val="120000"/>
            </a:lnSpc>
            <a:spcBef>
              <a:spcPts val="0"/>
            </a:spcBef>
            <a:spcAft>
              <a:spcPts val="600"/>
            </a:spcAft>
            <a:buClr>
              <a:srgbClr val="00693E"/>
            </a:buClr>
            <a:buFont typeface="Arial" panose="020B0604020202020204" pitchFamily="34" charset="0"/>
            <a:buChar char="•"/>
          </a:pPr>
          <a:r>
            <a:rPr lang="en-US" sz="1300" kern="1200" dirty="0">
              <a:solidFill>
                <a:schemeClr val="tx1"/>
              </a:solidFill>
              <a:latin typeface="National 2" panose="020B0504030502020203" pitchFamily="34" charset="0"/>
            </a:rPr>
            <a:t>The contribution will appear in your SRA account(s) and on your pay slip as Roth post-tax</a:t>
          </a:r>
        </a:p>
      </dsp:txBody>
      <dsp:txXfrm>
        <a:off x="0" y="1753178"/>
        <a:ext cx="5763272" cy="1759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EB8319-D5BF-4263-BB93-B8209B6C0482}">
      <dsp:nvSpPr>
        <dsp:cNvPr id="0" name=""/>
        <dsp:cNvSpPr/>
      </dsp:nvSpPr>
      <dsp:spPr>
        <a:xfrm>
          <a:off x="0" y="0"/>
          <a:ext cx="5241092" cy="5985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latin typeface="National 2" panose="020B0504030502020203" pitchFamily="34" charset="0"/>
            </a:rPr>
            <a:t>Certain Participants</a:t>
          </a:r>
        </a:p>
      </dsp:txBody>
      <dsp:txXfrm>
        <a:off x="29217" y="29217"/>
        <a:ext cx="5182658" cy="540082"/>
      </dsp:txXfrm>
    </dsp:sp>
    <dsp:sp modelId="{168EF0F0-BBAF-47EA-A504-E194737A02B6}">
      <dsp:nvSpPr>
        <dsp:cNvPr id="0" name=""/>
        <dsp:cNvSpPr/>
      </dsp:nvSpPr>
      <dsp:spPr>
        <a:xfrm>
          <a:off x="0" y="604059"/>
          <a:ext cx="5241092" cy="1024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05" tIns="16510" rIns="92456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120000"/>
            </a:lnSpc>
            <a:spcBef>
              <a:spcPts val="600"/>
            </a:spcBef>
            <a:spcAft>
              <a:spcPts val="4800"/>
            </a:spcAft>
            <a:buFont typeface="Arial" panose="020B0604020202020204" pitchFamily="34" charset="0"/>
            <a:buChar char="•"/>
          </a:pPr>
          <a:r>
            <a:rPr lang="en-US" sz="1300" kern="1200" dirty="0">
              <a:solidFill>
                <a:schemeClr val="tx1"/>
              </a:solidFill>
              <a:latin typeface="National 2" panose="020B0504030502020203" pitchFamily="34" charset="0"/>
            </a:rPr>
            <a:t>SRA participants </a:t>
          </a:r>
          <a:r>
            <a:rPr lang="en-US" sz="1300" b="1" kern="1200" dirty="0">
              <a:solidFill>
                <a:srgbClr val="F08127"/>
              </a:solidFill>
              <a:latin typeface="National 2" panose="020B0504030502020203" pitchFamily="34" charset="0"/>
            </a:rPr>
            <a:t>eligible for catch-up </a:t>
          </a:r>
          <a:r>
            <a:rPr lang="en-US" sz="1300" kern="1200" dirty="0">
              <a:solidFill>
                <a:schemeClr val="tx1"/>
              </a:solidFill>
              <a:latin typeface="National 2" panose="020B0504030502020203" pitchFamily="34" charset="0"/>
            </a:rPr>
            <a:t>(or Super Catch-up)  contributions </a:t>
          </a:r>
          <a:r>
            <a:rPr lang="en-US" sz="1300" b="1" kern="1200" dirty="0">
              <a:solidFill>
                <a:srgbClr val="F08127"/>
              </a:solidFill>
              <a:latin typeface="National 2" panose="020B0504030502020203" pitchFamily="34" charset="0"/>
            </a:rPr>
            <a:t>and</a:t>
          </a:r>
          <a:r>
            <a:rPr lang="en-US" sz="1300" kern="1200" dirty="0">
              <a:solidFill>
                <a:schemeClr val="tx1"/>
              </a:solidFill>
              <a:latin typeface="National 2" panose="020B0504030502020203" pitchFamily="34" charset="0"/>
            </a:rPr>
            <a:t> who </a:t>
          </a:r>
          <a:r>
            <a:rPr lang="en-US" sz="1300" b="1" kern="1200" dirty="0">
              <a:solidFill>
                <a:srgbClr val="F08127"/>
              </a:solidFill>
              <a:latin typeface="National 2" panose="020B0504030502020203" pitchFamily="34" charset="0"/>
            </a:rPr>
            <a:t>earned FICA Wages of $145,000</a:t>
          </a:r>
          <a:r>
            <a:rPr lang="en-US" sz="1300" kern="1200" dirty="0">
              <a:solidFill>
                <a:srgbClr val="F08127"/>
              </a:solidFill>
              <a:latin typeface="National 2" panose="020B0504030502020203" pitchFamily="34" charset="0"/>
            </a:rPr>
            <a:t> </a:t>
          </a:r>
          <a:r>
            <a:rPr lang="en-US" sz="1300" kern="1200" dirty="0">
              <a:solidFill>
                <a:schemeClr val="tx1"/>
              </a:solidFill>
              <a:latin typeface="National 2" panose="020B0504030502020203" pitchFamily="34" charset="0"/>
            </a:rPr>
            <a:t>or more </a:t>
          </a:r>
          <a:r>
            <a:rPr lang="en-US" sz="1300" b="1" kern="1200" dirty="0">
              <a:solidFill>
                <a:srgbClr val="F08127"/>
              </a:solidFill>
              <a:latin typeface="National 2" panose="020B0504030502020203" pitchFamily="34" charset="0"/>
            </a:rPr>
            <a:t>in 2025 </a:t>
          </a:r>
          <a:r>
            <a:rPr lang="en-US" sz="1300" kern="1200" dirty="0">
              <a:solidFill>
                <a:schemeClr val="tx1"/>
              </a:solidFill>
              <a:latin typeface="National 2" panose="020B0504030502020203" pitchFamily="34" charset="0"/>
            </a:rPr>
            <a:t>are now required to have </a:t>
          </a:r>
          <a:r>
            <a:rPr lang="en-US" sz="1300" b="0" kern="1200" dirty="0">
              <a:solidFill>
                <a:schemeClr val="tx1"/>
              </a:solidFill>
              <a:latin typeface="National 2" panose="020B0504030502020203" pitchFamily="34" charset="0"/>
            </a:rPr>
            <a:t>an amount equal to the </a:t>
          </a:r>
          <a:r>
            <a:rPr lang="en-US" sz="1300" b="1" kern="1200" dirty="0">
              <a:solidFill>
                <a:srgbClr val="F08127"/>
              </a:solidFill>
              <a:latin typeface="National 2" panose="020B0504030502020203" pitchFamily="34" charset="0"/>
            </a:rPr>
            <a:t>catch-up</a:t>
          </a:r>
          <a:r>
            <a:rPr lang="en-US" sz="1300" b="1" kern="1200" dirty="0">
              <a:solidFill>
                <a:schemeClr val="tx1"/>
              </a:solidFill>
              <a:latin typeface="National 2" panose="020B0504030502020203" pitchFamily="34" charset="0"/>
            </a:rPr>
            <a:t> </a:t>
          </a:r>
          <a:r>
            <a:rPr lang="en-US" sz="1300" b="0" kern="1200" dirty="0">
              <a:solidFill>
                <a:schemeClr val="tx1"/>
              </a:solidFill>
              <a:latin typeface="National 2" panose="020B0504030502020203" pitchFamily="34" charset="0"/>
            </a:rPr>
            <a:t>(or Super Catch-up) contribution</a:t>
          </a:r>
          <a:r>
            <a:rPr lang="en-US" sz="1300" b="1" kern="1200" dirty="0">
              <a:solidFill>
                <a:schemeClr val="tx1"/>
              </a:solidFill>
              <a:latin typeface="National 2" panose="020B0504030502020203" pitchFamily="34" charset="0"/>
            </a:rPr>
            <a:t> </a:t>
          </a:r>
          <a:r>
            <a:rPr lang="en-US" sz="1300" b="1" kern="1200" dirty="0">
              <a:solidFill>
                <a:srgbClr val="F08127"/>
              </a:solidFill>
              <a:latin typeface="National 2" panose="020B0504030502020203" pitchFamily="34" charset="0"/>
            </a:rPr>
            <a:t>designated as Roth </a:t>
          </a:r>
          <a:r>
            <a:rPr lang="en-US" sz="1300" kern="1200" dirty="0">
              <a:solidFill>
                <a:schemeClr val="tx1"/>
              </a:solidFill>
              <a:latin typeface="National 2" panose="020B0504030502020203" pitchFamily="34" charset="0"/>
            </a:rPr>
            <a:t>post-tax</a:t>
          </a:r>
          <a:endParaRPr lang="en-US" sz="1300" kern="1200" dirty="0">
            <a:solidFill>
              <a:schemeClr val="tx1"/>
            </a:solidFill>
          </a:endParaRPr>
        </a:p>
      </dsp:txBody>
      <dsp:txXfrm>
        <a:off x="0" y="604059"/>
        <a:ext cx="5241092" cy="1024649"/>
      </dsp:txXfrm>
    </dsp:sp>
    <dsp:sp modelId="{861205A9-8981-4442-BFB7-9038A28A12CA}">
      <dsp:nvSpPr>
        <dsp:cNvPr id="0" name=""/>
        <dsp:cNvSpPr/>
      </dsp:nvSpPr>
      <dsp:spPr>
        <a:xfrm>
          <a:off x="0" y="1628709"/>
          <a:ext cx="5241092" cy="5985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120000"/>
            </a:lnSpc>
            <a:spcBef>
              <a:spcPts val="600"/>
            </a:spcBef>
            <a:spcAft>
              <a:spcPts val="600"/>
            </a:spcAft>
            <a:buFont typeface="Arial" panose="020B0604020202020204" pitchFamily="34" charset="0"/>
            <a:buNone/>
          </a:pPr>
          <a:r>
            <a:rPr lang="en-US" sz="1700" b="1" kern="1200" dirty="0">
              <a:latin typeface="National 2" panose="020B0504030502020203" pitchFamily="34" charset="0"/>
            </a:rPr>
            <a:t>FICA Wages</a:t>
          </a:r>
          <a:endParaRPr lang="en-US" sz="1700" b="1" kern="1200" dirty="0">
            <a:solidFill>
              <a:schemeClr val="accent1"/>
            </a:solidFill>
          </a:endParaRPr>
        </a:p>
      </dsp:txBody>
      <dsp:txXfrm>
        <a:off x="29217" y="1657926"/>
        <a:ext cx="5182658" cy="540082"/>
      </dsp:txXfrm>
    </dsp:sp>
    <dsp:sp modelId="{8C9433B8-6CF7-467B-ADC4-F8C6176757FF}">
      <dsp:nvSpPr>
        <dsp:cNvPr id="0" name=""/>
        <dsp:cNvSpPr/>
      </dsp:nvSpPr>
      <dsp:spPr>
        <a:xfrm>
          <a:off x="0" y="2227226"/>
          <a:ext cx="5241092" cy="1071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05" tIns="16510" rIns="92456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120000"/>
            </a:lnSpc>
            <a:spcBef>
              <a:spcPts val="200"/>
            </a:spcBef>
            <a:spcAft>
              <a:spcPts val="200"/>
            </a:spcAft>
            <a:buFont typeface="Arial" panose="020B0604020202020204" pitchFamily="34" charset="0"/>
            <a:buChar char="•"/>
          </a:pPr>
          <a:r>
            <a:rPr lang="en-US" sz="1300" b="1" kern="1200" dirty="0">
              <a:solidFill>
                <a:srgbClr val="F08127"/>
              </a:solidFill>
              <a:latin typeface="National 2" panose="020B0504030502020203" pitchFamily="34" charset="0"/>
            </a:rPr>
            <a:t>Box 3</a:t>
          </a:r>
          <a:r>
            <a:rPr lang="en-US" sz="1300" kern="1200" dirty="0">
              <a:solidFill>
                <a:srgbClr val="F08127"/>
              </a:solidFill>
              <a:latin typeface="National 2" panose="020B0504030502020203" pitchFamily="34" charset="0"/>
            </a:rPr>
            <a:t> </a:t>
          </a:r>
          <a:r>
            <a:rPr lang="en-US" sz="1300" kern="1200" dirty="0">
              <a:solidFill>
                <a:schemeClr val="tx1"/>
              </a:solidFill>
              <a:latin typeface="National 2" panose="020B0504030502020203" pitchFamily="34" charset="0"/>
            </a:rPr>
            <a:t>on your Form W-2,  used to calculate your contribution to Social Security and Medicare withholdings</a:t>
          </a:r>
        </a:p>
        <a:p>
          <a:pPr marL="114300" lvl="1" indent="-114300" algn="l" defTabSz="577850">
            <a:lnSpc>
              <a:spcPct val="120000"/>
            </a:lnSpc>
            <a:spcBef>
              <a:spcPts val="200"/>
            </a:spcBef>
            <a:spcAft>
              <a:spcPts val="200"/>
            </a:spcAft>
            <a:buFont typeface="Arial" panose="020B0604020202020204" pitchFamily="34" charset="0"/>
            <a:buChar char="•"/>
          </a:pPr>
          <a:r>
            <a:rPr lang="en-US" sz="1300" kern="1200" dirty="0">
              <a:solidFill>
                <a:schemeClr val="tx1"/>
              </a:solidFill>
              <a:latin typeface="National 2" panose="020B0504030502020203" pitchFamily="34" charset="0"/>
            </a:rPr>
            <a:t>Visit </a:t>
          </a:r>
          <a:r>
            <a:rPr lang="en-US" sz="1300" b="1" kern="1200" dirty="0">
              <a:solidFill>
                <a:srgbClr val="F08127"/>
              </a:solidFill>
              <a:latin typeface="National 2" panose="020B0504030502020203" pitchFamily="34" charset="0"/>
            </a:rPr>
            <a:t>dartgo.org/ess </a:t>
          </a:r>
          <a:r>
            <a:rPr lang="en-US" sz="1300" kern="1200" dirty="0">
              <a:solidFill>
                <a:schemeClr val="tx1"/>
              </a:solidFill>
              <a:latin typeface="National 2" panose="020B0504030502020203" pitchFamily="34" charset="0"/>
            </a:rPr>
            <a:t>and click “Employee Self-Service” to find your Form W-2</a:t>
          </a:r>
        </a:p>
      </dsp:txBody>
      <dsp:txXfrm>
        <a:off x="0" y="2227226"/>
        <a:ext cx="5241092" cy="1071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10C8AAC-49EE-4F3C-BDEB-A8B8BEE41432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66EF3DD-EB2D-4D31-A1EF-248859AF2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70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05BAA-92F6-4DEA-A832-E4B15A2F525C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37377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05BAA-92F6-4DEA-A832-E4B15A2F525C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60598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05BAA-92F6-4DEA-A832-E4B15A2F525C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58239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67A3E-DB7F-3993-5567-644663966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ADAD37-38F7-D4BE-2CA8-7EC2773214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63BE10-6101-8932-1681-1AF93698F4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E00EC-1CC1-EE3E-2ED7-11000F9529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05BAA-92F6-4DEA-A832-E4B15A2F525C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25976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05BAA-92F6-4DEA-A832-E4B15A2F525C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1594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7D0F3-571F-9C80-7924-032B0A41A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D5B8C7-8BA6-CD88-1821-F584B30321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2C6DB7-689D-4AD6-222D-5A5E65FA0C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D378F-ACD1-9ABE-54F0-0612BA408C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05BAA-92F6-4DEA-A832-E4B15A2F525C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47313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05BAA-92F6-4DEA-A832-E4B15A2F525C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603920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4D84C-F4D0-BA08-BECF-BFD06A114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AFAA0A-E26E-E04B-0F8F-4D1C29864D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2915A8-E2CF-8D07-28CE-2765CFF6C6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C39591-A851-695D-F7A9-7D5353FA11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05BAA-92F6-4DEA-A832-E4B15A2F525C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98554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05BAA-92F6-4DEA-A832-E4B15A2F525C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21257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05BAA-92F6-4DEA-A832-E4B15A2F525C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93217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22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161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F05BAA-92F6-4DEA-A832-E4B15A2F525C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32136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23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94870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24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45145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26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53391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31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42618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32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81540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33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62371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37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82724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38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71049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42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02045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43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0969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4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08895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44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75169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45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5659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88499-A2EC-5636-3EDF-FB320070C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1800D4-BBB4-DF28-2DA1-EA19D0B731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891340-E762-62D4-7622-B03D6EFC32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BEB461-064C-D091-4064-A3B3E324AC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46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72686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47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121752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48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57576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49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912526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CF305-1BF8-3922-F759-8C82C5258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D20949-4727-EFAC-954C-9D9B6B3D0A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90A9DA-70F5-51F8-3A72-0CB0A0E9CA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306DF8-D05E-7C68-F763-971F8DD65F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50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641717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51</a:t>
            </a:fld>
            <a:endParaRPr lang="en-AU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371930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80DDE-F199-D8C2-F055-BB4AF352A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37BBB8-A447-A6D0-746F-07BD7558FC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BA40CF-D657-9114-CFF4-B46A60C29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18999A-F81D-6469-3E21-AA36C9DF1C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52</a:t>
            </a:fld>
            <a:endParaRPr lang="en-AU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638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60FB3-E0D2-C4C3-39FD-37E11C893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240D74-0DCD-D875-05FD-351DC89920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77B168-79D5-82D4-147D-478A25211B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56BD96-269C-8F5C-48F7-D33150F503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53</a:t>
            </a:fld>
            <a:endParaRPr lang="en-AU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6000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5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124645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F9498-97ED-BBF2-585D-0889F8BF5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3CB3F5-3549-7A5C-6992-DEC55490BC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A1DD94-8DF9-61FC-3BAE-E1A6BE0648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F7867D-6CA2-C134-00EA-977E242477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54</a:t>
            </a:fld>
            <a:endParaRPr lang="en-AU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931250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5F30A-AD68-B7D3-BFB0-1D95FBB26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F3F5B8-DF51-FF8C-0E59-A575A639A6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B9E7E1-6730-7CD8-F6A3-807E9C9094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055441-DEB3-5D77-4F83-B46D63C173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55</a:t>
            </a:fld>
            <a:endParaRPr lang="en-AU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535462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EFF75-027A-1D2B-6523-E97A04302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C8889A-6327-1B9A-DAB9-5DCB6FD92E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01F484-A14D-C803-8DB5-CA496D0D40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1BDBC2-652C-8C92-DD83-58CE7129FB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56</a:t>
            </a:fld>
            <a:endParaRPr lang="en-AU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462114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59</a:t>
            </a:fld>
            <a:endParaRPr lang="en-AU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7138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6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4497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7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7117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8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7574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5F001-C3F5-4AD7-B626-187AF42D3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AE53DF-5184-980E-8CF4-6935BB513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989CFE-202E-25DC-4F1F-BB9CA09414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1508A-9AE9-61BE-5B72-8B037C2DA0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9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15385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108956">
              <a:defRPr/>
            </a:pPr>
            <a:fld id="{0EF05BAA-92F6-4DEA-A832-E4B15A2F525C}" type="slidenum">
              <a:rPr lang="en-AU">
                <a:solidFill>
                  <a:prstClr val="black"/>
                </a:solidFill>
                <a:latin typeface="Calibri"/>
              </a:rPr>
              <a:pPr defTabSz="1108956">
                <a:defRPr/>
              </a:pPr>
              <a:t>10</a:t>
            </a:fld>
            <a:endParaRPr lang="en-A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1763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8941E-F341-11D4-4DD1-BBD213F50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873AD-6312-254A-D097-0A7F4C1784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9A8B8-3A6F-8D83-CCF4-42381631B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9930-C77E-429A-BAB1-F3D3D788D35E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2E9E7-3E6E-5BA9-A955-D5AF41481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D2D68-C489-ECE7-2E87-33F0CF79F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C6C5-741D-450A-9BE8-D4E028C8C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556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4808D-80A1-8C5E-528A-EDFB773AF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9B1EC7-5286-BA69-1EC9-6EC72740EE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736A8D-55AB-DCDB-2EAD-2F339EFDD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9930-C77E-429A-BAB1-F3D3D788D35E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1EECE-0A02-788E-60CB-B5203AF0A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77C589-C043-4A81-72AA-E698C3531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C6C5-741D-450A-9BE8-D4E028C8C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53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4DEB23-00CE-F60F-091F-B22427A5E5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DC847D-C5D6-80D7-71A7-D72BA13994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DC4B30-F8F6-0A39-F835-9E32AFF8F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9930-C77E-429A-BAB1-F3D3D788D35E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28765-5812-726F-74C4-347AB30C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8B269A-70B1-161B-2CCC-DBE806038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C6C5-741D-450A-9BE8-D4E028C8C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051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A5B253F-6E57-4153-B4A9-E4A9AD7BE1DF}"/>
              </a:ext>
            </a:extLst>
          </p:cNvPr>
          <p:cNvSpPr/>
          <p:nvPr userDrawn="1"/>
        </p:nvSpPr>
        <p:spPr>
          <a:xfrm>
            <a:off x="3" y="0"/>
            <a:ext cx="12191999" cy="6858000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507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510" y="1413894"/>
            <a:ext cx="10896586" cy="2015106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829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21508" y="3327723"/>
            <a:ext cx="10901097" cy="1819999"/>
          </a:xfrm>
        </p:spPr>
        <p:txBody>
          <a:bodyPr>
            <a:normAutofit/>
          </a:bodyPr>
          <a:lstStyle>
            <a:lvl1pPr marL="0" indent="0">
              <a:buNone/>
              <a:defRPr sz="4079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[Presenter Name]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3B3AAE-1896-4A98-A246-9A4E80DA46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2DA4E-EE8A-4DE3-A265-D45FF54B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AU" dirty="0"/>
              <a:t>[Footer]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661B98-F50D-413A-B3C3-7FED0F3F2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8A2211-08DC-44ED-BA4C-EA9B5E049F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996" y="244059"/>
            <a:ext cx="1274064" cy="1386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94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6EFBB34-E7A6-446F-8461-EDE7FE5D0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21508" y="2365638"/>
            <a:ext cx="11546007" cy="4127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F6CA74-EFFC-4784-A2B0-42206EF4D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8288C-36FD-45F0-A3A9-71488442593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383047" y="184261"/>
            <a:ext cx="7425906" cy="217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AU"/>
              <a:t>[Footer]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B7F35-A287-4632-A2D6-444EC97FAC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57881E-E143-4217-816A-8C4E380EDD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39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6EFBB34-E7A6-446F-8461-EDE7FE5D0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21508" y="2365638"/>
            <a:ext cx="11546007" cy="4127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F6CA74-EFFC-4784-A2B0-42206EF4D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8288C-36FD-45F0-A3A9-71488442593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383047" y="184261"/>
            <a:ext cx="7425906" cy="217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AU"/>
              <a:t>[Footer]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B7F35-A287-4632-A2D6-444EC97FAC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57881E-E143-4217-816A-8C4E380EDD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80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6EFBB34-E7A6-446F-8461-EDE7FE5D0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21508" y="2365638"/>
            <a:ext cx="11546007" cy="4127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F6CA74-EFFC-4784-A2B0-42206EF4D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8288C-36FD-45F0-A3A9-71488442593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383047" y="184261"/>
            <a:ext cx="7425906" cy="217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AU"/>
              <a:t>[Footer]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B7F35-A287-4632-A2D6-444EC97FAC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57881E-E143-4217-816A-8C4E380EDD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7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6EFBB34-E7A6-446F-8461-EDE7FE5D0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21508" y="2365638"/>
            <a:ext cx="11546007" cy="4127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F6CA74-EFFC-4784-A2B0-42206EF4D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8288C-36FD-45F0-A3A9-71488442593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383047" y="184261"/>
            <a:ext cx="7425906" cy="217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AU"/>
              <a:t>[Footer]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B7F35-A287-4632-A2D6-444EC97FAC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57881E-E143-4217-816A-8C4E380EDD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07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6EFBB34-E7A6-446F-8461-EDE7FE5D0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21508" y="2365638"/>
            <a:ext cx="11546007" cy="4127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F6CA74-EFFC-4784-A2B0-42206EF4D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8288C-36FD-45F0-A3A9-71488442593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383047" y="184261"/>
            <a:ext cx="7425906" cy="217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AU"/>
              <a:t>[Footer]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B7F35-A287-4632-A2D6-444EC97FAC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57881E-E143-4217-816A-8C4E380EDD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2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6EFBB34-E7A6-446F-8461-EDE7FE5D0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21508" y="2365638"/>
            <a:ext cx="11546007" cy="4127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F6CA74-EFFC-4784-A2B0-42206EF4D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8288C-36FD-45F0-A3A9-71488442593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383047" y="184261"/>
            <a:ext cx="7425906" cy="217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AU"/>
              <a:t>[Footer]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B7F35-A287-4632-A2D6-444EC97FAC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57881E-E143-4217-816A-8C4E380EDD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64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6EFBB34-E7A6-446F-8461-EDE7FE5D0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21508" y="2365638"/>
            <a:ext cx="11546007" cy="4127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F6CA74-EFFC-4784-A2B0-42206EF4D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8288C-36FD-45F0-A3A9-71488442593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383047" y="184261"/>
            <a:ext cx="7425906" cy="217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AU"/>
              <a:t>[Footer]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B7F35-A287-4632-A2D6-444EC97FAC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57881E-E143-4217-816A-8C4E380EDD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27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D8091-1064-5B7B-2AB1-1958A9A69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BFAED-FB82-BD92-6069-14C3F8AD5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D03BE-487E-3649-E7A2-0A4811469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9930-C77E-429A-BAB1-F3D3D788D35E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F55217-C9B6-3435-02D3-745904135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8A2AE0-F6CD-7C66-4EE3-1141A47AD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C6C5-741D-450A-9BE8-D4E028C8C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8084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2AB3C50-0815-4E72-B5C0-4CC01800180F}"/>
              </a:ext>
            </a:extLst>
          </p:cNvPr>
          <p:cNvSpPr/>
          <p:nvPr userDrawn="1"/>
        </p:nvSpPr>
        <p:spPr>
          <a:xfrm>
            <a:off x="3" y="0"/>
            <a:ext cx="12191999" cy="6858000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507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AD6D95E-88C9-4F51-9A96-C6DC690C4E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996" y="244059"/>
            <a:ext cx="1274064" cy="13868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670AC6F-A8DE-43B1-AB32-8BCC2ADD0A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1510" y="184205"/>
            <a:ext cx="2700330" cy="217696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984">
                <a:solidFill>
                  <a:schemeClr val="bg1"/>
                </a:solidFill>
              </a:defRPr>
            </a:lvl1pPr>
            <a:lvl2pPr marL="101256" indent="0" algn="l">
              <a:buFontTx/>
              <a:buNone/>
              <a:defRPr sz="984"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[Current Date]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8D68E9-7018-4336-9CC4-C1AD98D094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9981" y="1428599"/>
            <a:ext cx="3912001" cy="400080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98FB25-7404-4D17-BC12-C5C5BD3F89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CB9713-6169-4BCA-998A-1ECD71372D8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AU"/>
              <a:t>[Footer]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1300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A5B253F-6E57-4153-B4A9-E4A9AD7BE1DF}"/>
              </a:ext>
            </a:extLst>
          </p:cNvPr>
          <p:cNvSpPr/>
          <p:nvPr userDrawn="1"/>
        </p:nvSpPr>
        <p:spPr>
          <a:xfrm>
            <a:off x="3" y="0"/>
            <a:ext cx="12191999" cy="6858000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507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510" y="1413894"/>
            <a:ext cx="10896586" cy="2015106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829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[Presentation 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21508" y="3327723"/>
            <a:ext cx="10901097" cy="1819999"/>
          </a:xfrm>
        </p:spPr>
        <p:txBody>
          <a:bodyPr>
            <a:normAutofit/>
          </a:bodyPr>
          <a:lstStyle>
            <a:lvl1pPr marL="0" indent="0">
              <a:buNone/>
              <a:defRPr sz="4079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[Presenter Name]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3B3AAE-1896-4A98-A246-9A4E80DA46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2DA4E-EE8A-4DE3-A265-D45FF54B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AU" dirty="0"/>
              <a:t>[Footer]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661B98-F50D-413A-B3C3-7FED0F3F2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8A2211-08DC-44ED-BA4C-EA9B5E049F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996" y="244059"/>
            <a:ext cx="1274064" cy="1386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404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A5B253F-6E57-4153-B4A9-E4A9AD7BE1DF}"/>
              </a:ext>
            </a:extLst>
          </p:cNvPr>
          <p:cNvSpPr/>
          <p:nvPr userDrawn="1"/>
        </p:nvSpPr>
        <p:spPr>
          <a:xfrm>
            <a:off x="3" y="0"/>
            <a:ext cx="12191999" cy="6858000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507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509" y="1413894"/>
            <a:ext cx="7849618" cy="2015106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611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[Section 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21508" y="2365639"/>
            <a:ext cx="7852868" cy="1620391"/>
          </a:xfrm>
        </p:spPr>
        <p:txBody>
          <a:bodyPr>
            <a:noAutofit/>
          </a:bodyPr>
          <a:lstStyle>
            <a:lvl1pPr marL="0" indent="0">
              <a:buNone/>
              <a:defRPr sz="288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[Subtitle Information]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2DA4E-EE8A-4DE3-A265-D45FF54B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AU" dirty="0"/>
              <a:t>[Footer]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661B98-F50D-413A-B3C3-7FED0F3F2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AF41DB6-5AEA-408D-A5BF-F2AA2A9AA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400AA1C-D441-4635-902A-1D05471536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996" y="244059"/>
            <a:ext cx="1274064" cy="138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F1CF20-2D0C-F340-B55E-6EBE14D73A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5400" y="709758"/>
            <a:ext cx="2108111" cy="5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5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A5B253F-6E57-4153-B4A9-E4A9AD7BE1DF}"/>
              </a:ext>
            </a:extLst>
          </p:cNvPr>
          <p:cNvSpPr/>
          <p:nvPr userDrawn="1"/>
        </p:nvSpPr>
        <p:spPr>
          <a:xfrm>
            <a:off x="3" y="0"/>
            <a:ext cx="12191999" cy="6858000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507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511" y="1413894"/>
            <a:ext cx="7389409" cy="2015106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611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[Section 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21508" y="2365639"/>
            <a:ext cx="7392468" cy="1620391"/>
          </a:xfrm>
        </p:spPr>
        <p:txBody>
          <a:bodyPr>
            <a:noAutofit/>
          </a:bodyPr>
          <a:lstStyle>
            <a:lvl1pPr marL="0" indent="0">
              <a:buNone/>
              <a:defRPr sz="288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[Subtitle Information]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2DA4E-EE8A-4DE3-A265-D45FF54B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AU" dirty="0"/>
              <a:t>[Footer]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661B98-F50D-413A-B3C3-7FED0F3F2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00A36-47BB-4418-B306-3E7E3AC141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6510" y="1400499"/>
            <a:ext cx="2724017" cy="48013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E12473B-6F9B-4A83-8856-23C5641F05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F56D179-7759-497B-8880-790CAAFA95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996" y="244059"/>
            <a:ext cx="1274064" cy="1386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412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A5B253F-6E57-4153-B4A9-E4A9AD7BE1DF}"/>
              </a:ext>
            </a:extLst>
          </p:cNvPr>
          <p:cNvSpPr/>
          <p:nvPr userDrawn="1"/>
        </p:nvSpPr>
        <p:spPr>
          <a:xfrm>
            <a:off x="3" y="0"/>
            <a:ext cx="12191999" cy="6858000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507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511" y="1413894"/>
            <a:ext cx="7389409" cy="2015106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6118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[Section 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21508" y="2365639"/>
            <a:ext cx="7392468" cy="1620391"/>
          </a:xfrm>
        </p:spPr>
        <p:txBody>
          <a:bodyPr>
            <a:noAutofit/>
          </a:bodyPr>
          <a:lstStyle>
            <a:lvl1pPr marL="0" indent="0">
              <a:buNone/>
              <a:defRPr sz="288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[Subtitle Information]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2DA4E-EE8A-4DE3-A265-D45FF54B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AU" dirty="0"/>
              <a:t>[Footer]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661B98-F50D-413A-B3C3-7FED0F3F2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C725145-F8C2-435E-83DA-3C6BFFE3B3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1889" y="2365639"/>
            <a:ext cx="2774745" cy="28394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A09E0F-9A3D-42E9-BF40-D380876817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F43727-5D9C-4050-8B4D-49535AB73D8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996" y="244059"/>
            <a:ext cx="1274064" cy="1386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874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6EFBB34-E7A6-446F-8461-EDE7FE5D0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21508" y="2365638"/>
            <a:ext cx="11546007" cy="4127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F6CA74-EFFC-4784-A2B0-42206EF4D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8288C-36FD-45F0-A3A9-71488442593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383047" y="184261"/>
            <a:ext cx="7425906" cy="217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AU"/>
              <a:t>[Footer]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B7F35-A287-4632-A2D6-444EC97FAC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57881E-E143-4217-816A-8C4E380EDD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2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21507" y="2365635"/>
            <a:ext cx="5636938" cy="4127304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30577" y="2365635"/>
            <a:ext cx="5636938" cy="4127304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37B9FB-8EDC-4415-A524-2F201C5737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AU" dirty="0"/>
              <a:t>[Footer]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F47635-3CC7-4ECB-95A2-A2A3336B00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B0B422-09F3-401B-BCC9-0BD19CBF8F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79A268-DC64-46CE-B24E-6EA4998BFC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46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21507" y="2365635"/>
            <a:ext cx="5636938" cy="4127304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30577" y="2365635"/>
            <a:ext cx="5636938" cy="4127304"/>
          </a:xfrm>
        </p:spPr>
        <p:txBody>
          <a:bodyPr>
            <a:normAutofit/>
          </a:bodyPr>
          <a:lstStyle>
            <a:lvl1pPr marL="202512" indent="-202512">
              <a:buFont typeface="+mj-lt"/>
              <a:buAutoNum type="arabicPeriod"/>
              <a:defRPr lang="en-US" sz="2800" b="0" dirty="0" smtClean="0">
                <a:latin typeface="+mn-lt"/>
              </a:defRPr>
            </a:lvl1pPr>
            <a:lvl2pPr marL="405023" indent="-202512">
              <a:buFont typeface="+mj-lt"/>
              <a:buAutoNum type="alphaLcPeriod"/>
              <a:defRPr lang="en-US" sz="2400" b="0" dirty="0" smtClean="0">
                <a:latin typeface="+mn-lt"/>
              </a:defRPr>
            </a:lvl2pPr>
            <a:lvl3pPr marL="607535" indent="-202046">
              <a:buFont typeface="+mj-lt"/>
              <a:buAutoNum type="romanLcPeriod"/>
              <a:defRPr lang="en-US" sz="2000" b="0" dirty="0" smtClean="0">
                <a:latin typeface="+mn-lt"/>
              </a:defRPr>
            </a:lvl3pPr>
            <a:lvl4pPr marL="810046" indent="-202512">
              <a:buFont typeface="+mj-lt"/>
              <a:buAutoNum type="arabicPeriod"/>
              <a:defRPr lang="en-US" sz="2000" b="0" dirty="0" smtClean="0">
                <a:latin typeface="+mn-lt"/>
              </a:defRPr>
            </a:lvl4pPr>
            <a:lvl5pPr marL="1012558" indent="-202512">
              <a:buFont typeface="+mj-lt"/>
              <a:buAutoNum type="alphaLcPeriod"/>
              <a:defRPr lang="en-US" sz="2000" b="0" dirty="0">
                <a:latin typeface="+mn-lt"/>
              </a:defRPr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37B9FB-8EDC-4415-A524-2F201C5737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AU" dirty="0"/>
              <a:t>[Footer]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F47635-3CC7-4ECB-95A2-A2A3336B00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222980-9FEA-47AB-8160-1C29597532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59DED6-E107-4AF2-B3B8-51B167296C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15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21510" y="2365638"/>
            <a:ext cx="4356661" cy="4127303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5014596" y="1391443"/>
            <a:ext cx="6853375" cy="51014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dirty="0"/>
            </a:lvl1pPr>
            <a:lvl2pPr marL="321487" indent="0">
              <a:buNone/>
              <a:defRPr sz="1969"/>
            </a:lvl2pPr>
            <a:lvl3pPr marL="642974" indent="0">
              <a:buNone/>
              <a:defRPr sz="1688"/>
            </a:lvl3pPr>
            <a:lvl4pPr marL="964461" indent="0">
              <a:buNone/>
              <a:defRPr sz="1406"/>
            </a:lvl4pPr>
            <a:lvl5pPr marL="1285948" indent="0">
              <a:buNone/>
              <a:defRPr sz="1406"/>
            </a:lvl5pPr>
            <a:lvl6pPr marL="1607435" indent="0">
              <a:buNone/>
              <a:defRPr sz="1406"/>
            </a:lvl6pPr>
            <a:lvl7pPr marL="1928923" indent="0">
              <a:buNone/>
              <a:defRPr sz="1406"/>
            </a:lvl7pPr>
            <a:lvl8pPr marL="2250409" indent="0">
              <a:buNone/>
              <a:defRPr sz="1406"/>
            </a:lvl8pPr>
            <a:lvl9pPr marL="2571896" indent="0">
              <a:buNone/>
              <a:defRPr sz="1406"/>
            </a:lvl9pPr>
          </a:lstStyle>
          <a:p>
            <a:r>
              <a:rPr lang="en-US" dirty="0"/>
              <a:t>Click icon to add picture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AU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0DF5E2-898A-4655-8EEC-B0414254D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25" y="1391440"/>
            <a:ext cx="4341744" cy="923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D38F6-0EA2-4AD3-A861-786EE93C8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AU" dirty="0"/>
              <a:t>[Footer]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A721E-E332-4C68-9D4C-F4A8D423B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77E974-6222-4E14-8F53-1A35F8F2DE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0A0BD44-827B-47CD-8BFA-2A4BD387B4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93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Picture Cr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21510" y="2365638"/>
            <a:ext cx="4356661" cy="4127303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5014596" y="1391440"/>
            <a:ext cx="6853375" cy="345544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dirty="0"/>
            </a:lvl1pPr>
            <a:lvl2pPr marL="321487" indent="0">
              <a:buNone/>
              <a:defRPr sz="1969"/>
            </a:lvl2pPr>
            <a:lvl3pPr marL="642974" indent="0">
              <a:buNone/>
              <a:defRPr sz="1688"/>
            </a:lvl3pPr>
            <a:lvl4pPr marL="964461" indent="0">
              <a:buNone/>
              <a:defRPr sz="1406"/>
            </a:lvl4pPr>
            <a:lvl5pPr marL="1285948" indent="0">
              <a:buNone/>
              <a:defRPr sz="1406"/>
            </a:lvl5pPr>
            <a:lvl6pPr marL="1607435" indent="0">
              <a:buNone/>
              <a:defRPr sz="1406"/>
            </a:lvl6pPr>
            <a:lvl7pPr marL="1928923" indent="0">
              <a:buNone/>
              <a:defRPr sz="1406"/>
            </a:lvl7pPr>
            <a:lvl8pPr marL="2250409" indent="0">
              <a:buNone/>
              <a:defRPr sz="1406"/>
            </a:lvl8pPr>
            <a:lvl9pPr marL="2571896" indent="0">
              <a:buNone/>
              <a:defRPr sz="1406"/>
            </a:lvl9pPr>
          </a:lstStyle>
          <a:p>
            <a:r>
              <a:rPr lang="en-US" dirty="0"/>
              <a:t>Click icon to add picture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AU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0DF5E2-898A-4655-8EEC-B0414254D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25" y="1391440"/>
            <a:ext cx="4341744" cy="923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D38F6-0EA2-4AD3-A861-786EE93C8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AU" dirty="0"/>
              <a:t>[Footer]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A721E-E332-4C68-9D4C-F4A8D423B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5C3957F-CBD5-45F4-9139-BE2AD9F3D7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D7466EE-1402-4AD3-84F3-D1DF7AB79A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84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7F2B2-6E71-176F-DAF5-6ECC1A464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CE98EA-FB05-84C8-D7B5-A02A9D626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4E334-6E9A-0CE5-8FBF-8470F5D89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9930-C77E-429A-BAB1-F3D3D788D35E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651FC-423E-42AA-6E78-D36D5650B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314B55-F77A-C245-9829-32EFBAAB7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C6C5-741D-450A-9BE8-D4E028C8C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663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21510" y="2365638"/>
            <a:ext cx="4356661" cy="4127303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5014596" y="1391440"/>
            <a:ext cx="6853375" cy="345544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dirty="0"/>
            </a:lvl1pPr>
            <a:lvl2pPr marL="321487" indent="0">
              <a:buNone/>
              <a:defRPr sz="1969"/>
            </a:lvl2pPr>
            <a:lvl3pPr marL="642974" indent="0">
              <a:buNone/>
              <a:defRPr sz="1688"/>
            </a:lvl3pPr>
            <a:lvl4pPr marL="964461" indent="0">
              <a:buNone/>
              <a:defRPr sz="1406"/>
            </a:lvl4pPr>
            <a:lvl5pPr marL="1285948" indent="0">
              <a:buNone/>
              <a:defRPr sz="1406"/>
            </a:lvl5pPr>
            <a:lvl6pPr marL="1607435" indent="0">
              <a:buNone/>
              <a:defRPr sz="1406"/>
            </a:lvl6pPr>
            <a:lvl7pPr marL="1928923" indent="0">
              <a:buNone/>
              <a:defRPr sz="1406"/>
            </a:lvl7pPr>
            <a:lvl8pPr marL="2250409" indent="0">
              <a:buNone/>
              <a:defRPr sz="1406"/>
            </a:lvl8pPr>
            <a:lvl9pPr marL="2571896" indent="0">
              <a:buNone/>
              <a:defRPr sz="1406"/>
            </a:lvl9pPr>
          </a:lstStyle>
          <a:p>
            <a:r>
              <a:rPr lang="en-US" dirty="0"/>
              <a:t>Click icon to add picture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AU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0DF5E2-898A-4655-8EEC-B0414254D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25" y="1391440"/>
            <a:ext cx="4341744" cy="923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D38F6-0EA2-4AD3-A861-786EE93C8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AU" dirty="0"/>
              <a:t>[Footer]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A721E-E332-4C68-9D4C-F4A8D423B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CC70461-48C5-43F7-8FBF-36F351503D8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014594" y="4925838"/>
            <a:ext cx="2939950" cy="1567102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dirty="0"/>
            </a:lvl1pPr>
            <a:lvl2pPr marL="321487" indent="0">
              <a:buNone/>
              <a:defRPr sz="1969"/>
            </a:lvl2pPr>
            <a:lvl3pPr marL="642974" indent="0">
              <a:buNone/>
              <a:defRPr sz="1688"/>
            </a:lvl3pPr>
            <a:lvl4pPr marL="964461" indent="0">
              <a:buNone/>
              <a:defRPr sz="1406"/>
            </a:lvl4pPr>
            <a:lvl5pPr marL="1285948" indent="0">
              <a:buNone/>
              <a:defRPr sz="1406"/>
            </a:lvl5pPr>
            <a:lvl6pPr marL="1607435" indent="0">
              <a:buNone/>
              <a:defRPr sz="1406"/>
            </a:lvl6pPr>
            <a:lvl7pPr marL="1928923" indent="0">
              <a:buNone/>
              <a:defRPr sz="1406"/>
            </a:lvl7pPr>
            <a:lvl8pPr marL="2250409" indent="0">
              <a:buNone/>
              <a:defRPr sz="1406"/>
            </a:lvl8pPr>
            <a:lvl9pPr marL="2571896" indent="0">
              <a:buNone/>
              <a:defRPr sz="1406"/>
            </a:lvl9pPr>
          </a:lstStyle>
          <a:p>
            <a:r>
              <a:rPr lang="en-US" dirty="0"/>
              <a:t>Click icon to add picture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A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A945B0B-FD87-427B-B1C8-DF115B45F6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54FC01-F717-4A46-B98F-96CECAD73C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11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Picture (ble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5036129" y="257"/>
            <a:ext cx="7155873" cy="6857743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dirty="0"/>
            </a:lvl1pPr>
            <a:lvl2pPr marL="321487" indent="0">
              <a:buNone/>
              <a:defRPr sz="1969"/>
            </a:lvl2pPr>
            <a:lvl3pPr marL="642974" indent="0">
              <a:buNone/>
              <a:defRPr sz="1688"/>
            </a:lvl3pPr>
            <a:lvl4pPr marL="964461" indent="0">
              <a:buNone/>
              <a:defRPr sz="1406"/>
            </a:lvl4pPr>
            <a:lvl5pPr marL="1285948" indent="0">
              <a:buNone/>
              <a:defRPr sz="1406"/>
            </a:lvl5pPr>
            <a:lvl6pPr marL="1607435" indent="0">
              <a:buNone/>
              <a:defRPr sz="1406"/>
            </a:lvl6pPr>
            <a:lvl7pPr marL="1928923" indent="0">
              <a:buNone/>
              <a:defRPr sz="1406"/>
            </a:lvl7pPr>
            <a:lvl8pPr marL="2250409" indent="0">
              <a:buNone/>
              <a:defRPr sz="1406"/>
            </a:lvl8pPr>
            <a:lvl9pPr marL="2571896" indent="0">
              <a:buNone/>
              <a:defRPr sz="1406"/>
            </a:lvl9pPr>
          </a:lstStyle>
          <a:p>
            <a:r>
              <a:rPr lang="en-US" dirty="0"/>
              <a:t>Click icon to add picture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21510" y="2365638"/>
            <a:ext cx="4356661" cy="4127303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0DF5E2-898A-4655-8EEC-B0414254D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25" y="1391440"/>
            <a:ext cx="4341744" cy="923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A721E-E332-4C68-9D4C-F4A8D423B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7A19B3-ADC4-46A3-BF00-57B86B7CFA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6560" y="246362"/>
            <a:ext cx="1288500" cy="13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01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&amp; Text (ble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2"/>
            <a:ext cx="7155873" cy="6857743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dirty="0"/>
            </a:lvl1pPr>
            <a:lvl2pPr marL="321487" indent="0">
              <a:buNone/>
              <a:defRPr sz="1969"/>
            </a:lvl2pPr>
            <a:lvl3pPr marL="642974" indent="0">
              <a:buNone/>
              <a:defRPr sz="1688"/>
            </a:lvl3pPr>
            <a:lvl4pPr marL="964461" indent="0">
              <a:buNone/>
              <a:defRPr sz="1406"/>
            </a:lvl4pPr>
            <a:lvl5pPr marL="1285948" indent="0">
              <a:buNone/>
              <a:defRPr sz="1406"/>
            </a:lvl5pPr>
            <a:lvl6pPr marL="1607435" indent="0">
              <a:buNone/>
              <a:defRPr sz="1406"/>
            </a:lvl6pPr>
            <a:lvl7pPr marL="1928923" indent="0">
              <a:buNone/>
              <a:defRPr sz="1406"/>
            </a:lvl7pPr>
            <a:lvl8pPr marL="2250409" indent="0">
              <a:buNone/>
              <a:defRPr sz="1406"/>
            </a:lvl8pPr>
            <a:lvl9pPr marL="2571896" indent="0">
              <a:buNone/>
              <a:defRPr sz="1406"/>
            </a:lvl9pPr>
          </a:lstStyle>
          <a:p>
            <a:r>
              <a:rPr lang="en-US" dirty="0"/>
              <a:t>Click icon to add picture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7513830" y="2365638"/>
            <a:ext cx="4356661" cy="4127303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0DF5E2-898A-4655-8EEC-B0414254D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8747" y="1391440"/>
            <a:ext cx="4341744" cy="923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A721E-E332-4C68-9D4C-F4A8D423B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5B49BA5-9018-4446-A86F-4EE58D7173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7A19B3-ADC4-46A3-BF00-57B86B7CFA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8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(Ble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AU" dirty="0"/>
            </a:lvl1pPr>
            <a:lvl2pPr marL="321487" indent="0">
              <a:buNone/>
              <a:defRPr sz="1969"/>
            </a:lvl2pPr>
            <a:lvl3pPr marL="642974" indent="0">
              <a:buNone/>
              <a:defRPr sz="1688"/>
            </a:lvl3pPr>
            <a:lvl4pPr marL="964461" indent="0">
              <a:buNone/>
              <a:defRPr sz="1406"/>
            </a:lvl4pPr>
            <a:lvl5pPr marL="1285948" indent="0">
              <a:buNone/>
              <a:defRPr sz="1406"/>
            </a:lvl5pPr>
            <a:lvl6pPr marL="1607435" indent="0">
              <a:buNone/>
              <a:defRPr sz="1406"/>
            </a:lvl6pPr>
            <a:lvl7pPr marL="1928923" indent="0">
              <a:buNone/>
              <a:defRPr sz="1406"/>
            </a:lvl7pPr>
            <a:lvl8pPr marL="2250409" indent="0">
              <a:buNone/>
              <a:defRPr sz="1406"/>
            </a:lvl8pPr>
            <a:lvl9pPr marL="2571896" indent="0">
              <a:buNone/>
              <a:defRPr sz="1406"/>
            </a:lvl9pPr>
          </a:lstStyle>
          <a:p>
            <a:r>
              <a:rPr lang="en-AU" dirty="0"/>
              <a:t>Click icon to add picture</a:t>
            </a:r>
            <a:br>
              <a:rPr lang="en-AU" dirty="0"/>
            </a:br>
            <a:br>
              <a:rPr lang="en-AU" dirty="0"/>
            </a:br>
            <a:br>
              <a:rPr lang="en-AU" dirty="0"/>
            </a:br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B83DCC-83B4-4DDF-A2DD-53EA890722E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6560" y="246362"/>
            <a:ext cx="1288500" cy="1349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7A19B3-ADC4-46A3-BF00-57B86B7CFA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57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34298" y="2367188"/>
            <a:ext cx="7425906" cy="4126295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1406"/>
            </a:lvl6pPr>
            <a:lvl7pPr>
              <a:defRPr sz="1406"/>
            </a:lvl7pPr>
            <a:lvl8pPr>
              <a:defRPr sz="1406"/>
            </a:lvl8pPr>
            <a:lvl9pPr>
              <a:defRPr sz="140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321508" y="2365636"/>
            <a:ext cx="3708586" cy="4126295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1406"/>
            </a:lvl6pPr>
            <a:lvl7pPr>
              <a:defRPr sz="1406"/>
            </a:lvl7pPr>
            <a:lvl8pPr>
              <a:defRPr sz="1406"/>
            </a:lvl8pPr>
            <a:lvl9pPr>
              <a:defRPr sz="140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A15CE4-9C5B-4DD4-9334-613E584A8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210B5A-E47F-4858-B45E-5B1BEE8B2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AU" dirty="0"/>
              <a:t>[Footer]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22C6C2-929C-48AB-A46A-05FC0AD94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308A26F-06F2-4E9D-90D3-59B5F05170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F2FEF4-AC70-4D84-9B67-5A54BD0F33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0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1508" y="2365638"/>
            <a:ext cx="7441994" cy="4127303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1406"/>
            </a:lvl6pPr>
            <a:lvl7pPr>
              <a:defRPr sz="1406"/>
            </a:lvl7pPr>
            <a:lvl8pPr>
              <a:defRPr sz="1406"/>
            </a:lvl8pPr>
            <a:lvl9pPr>
              <a:defRPr sz="140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8141451" y="2365639"/>
            <a:ext cx="3712953" cy="4127303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  <a:lvl6pPr>
              <a:defRPr sz="1406"/>
            </a:lvl6pPr>
            <a:lvl7pPr>
              <a:defRPr sz="1406"/>
            </a:lvl7pPr>
            <a:lvl8pPr>
              <a:defRPr sz="1406"/>
            </a:lvl8pPr>
            <a:lvl9pPr>
              <a:defRPr sz="140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4D7C67-E5F6-43C5-997F-6434DA21F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84D73-4796-4164-B818-FA3C28E0B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AU" dirty="0"/>
              <a:t>[Footer]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262CB5-7592-412B-8108-8BFA3C6D8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0F9683-AEE5-4C7C-8337-8F0333B05A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A82EE6-5B2A-4D35-9636-3FF0F8DEBC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46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511" y="2365636"/>
            <a:ext cx="11543658" cy="1974696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38777" y="4495699"/>
            <a:ext cx="11543658" cy="1974696"/>
          </a:xfrm>
        </p:spPr>
        <p:txBody>
          <a:bodyPr/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6DFF93-5525-475A-BA2F-1F0C4F78D56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ctr"/>
            <a:r>
              <a:rPr lang="en-AU" dirty="0"/>
              <a:t>[Footer]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DE2A29-28F0-4172-8807-541DB74FB84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E7CF56-F1E5-4795-9265-7AD96EC856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89AB79-1006-4785-9565-5855A6C464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3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AE5D8E-5794-4172-9477-A462C7ED67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564" y="257"/>
            <a:ext cx="7193436" cy="6857743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21508" y="2365638"/>
            <a:ext cx="4341744" cy="4127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F6CA74-EFFC-4784-A2B0-42206EF4D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25" y="1391440"/>
            <a:ext cx="4341744" cy="923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B7F35-A287-4632-A2D6-444EC97FAC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352C9B-A878-4E28-8F19-9BFE09A0DF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FD2763-69FC-4FBC-A018-A5B79D9BF1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996" y="244059"/>
            <a:ext cx="1274064" cy="1386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930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F88F8E-C995-44E9-88C3-777D604D7D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564" y="257"/>
            <a:ext cx="7193436" cy="6857743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21508" y="2365638"/>
            <a:ext cx="4341744" cy="4127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F6CA74-EFFC-4784-A2B0-42206EF4D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25" y="1391440"/>
            <a:ext cx="4341744" cy="923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B7F35-A287-4632-A2D6-444EC97FAC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222DE8C-193B-40D2-86E4-37390E84CC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82B9284-71F9-4742-8BC8-CBD640B6E8C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996" y="244059"/>
            <a:ext cx="1274064" cy="1386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304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6E66D3-31E0-4E7E-974A-CBAF78AFBE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564" y="130"/>
            <a:ext cx="7193436" cy="6857743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21508" y="2365638"/>
            <a:ext cx="4341744" cy="4127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F6CA74-EFFC-4784-A2B0-42206EF4D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25" y="1391440"/>
            <a:ext cx="4341744" cy="923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B7F35-A287-4632-A2D6-444EC97FAC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C8D64DB-0525-4239-B7EF-7462FB2A80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135A38-8B72-4CF7-A576-8AB549768E0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996" y="244059"/>
            <a:ext cx="1274064" cy="1386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005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3C465-F09B-8E97-3B92-D536841E6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23334D-3F3A-023E-8D8C-5AE9C4D4A5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8AC9B-C0E8-54F3-F988-1679665B4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21C513-8233-24D7-3CAB-76F1DC0ED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9930-C77E-429A-BAB1-F3D3D788D35E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734F61-43BE-BA4C-3509-2B649AAAA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0BCE86-5F6F-382C-3DB7-B54801C25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C6C5-741D-450A-9BE8-D4E028C8C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4621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F37C1B2-371D-4FFC-9EBF-0783BD761A79}"/>
              </a:ext>
            </a:extLst>
          </p:cNvPr>
          <p:cNvSpPr/>
          <p:nvPr userDrawn="1"/>
        </p:nvSpPr>
        <p:spPr>
          <a:xfrm>
            <a:off x="5090766" y="0"/>
            <a:ext cx="710873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507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21508" y="2365638"/>
            <a:ext cx="4341744" cy="4127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F6CA74-EFFC-4784-A2B0-42206EF4D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25" y="1391440"/>
            <a:ext cx="4341744" cy="923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B7F35-A287-4632-A2D6-444EC97FAC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927E38-93E1-4C04-83A5-FBD94BE75C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1525" y="994404"/>
            <a:ext cx="1787218" cy="4869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F6DF0E0-E4B3-49BF-A9CB-B5C1AC69E3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E62FCC1-F0E2-4D15-B831-1642D56F9DA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996" y="244059"/>
            <a:ext cx="1274064" cy="1386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26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F37C1B2-371D-4FFC-9EBF-0783BD761A79}"/>
              </a:ext>
            </a:extLst>
          </p:cNvPr>
          <p:cNvSpPr/>
          <p:nvPr userDrawn="1"/>
        </p:nvSpPr>
        <p:spPr>
          <a:xfrm>
            <a:off x="5090766" y="0"/>
            <a:ext cx="7108737" cy="6858000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507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21508" y="2365638"/>
            <a:ext cx="4341744" cy="4127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F6CA74-EFFC-4784-A2B0-42206EF4D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25" y="1391440"/>
            <a:ext cx="4341744" cy="923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B7F35-A287-4632-A2D6-444EC97FAC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6605E55-8F6E-49C2-A14D-4F7EA9A247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1536" y="1363151"/>
            <a:ext cx="3951494" cy="40436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349E37B-FA5B-427F-9B9C-C22AEEF464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56D3671-8BF4-4081-90DB-6B512B6793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996" y="244059"/>
            <a:ext cx="1274064" cy="1386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199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tern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F37C1B2-371D-4FFC-9EBF-0783BD761A79}"/>
              </a:ext>
            </a:extLst>
          </p:cNvPr>
          <p:cNvSpPr/>
          <p:nvPr userDrawn="1"/>
        </p:nvSpPr>
        <p:spPr>
          <a:xfrm>
            <a:off x="5090766" y="0"/>
            <a:ext cx="7108737" cy="6858000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507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21508" y="2365638"/>
            <a:ext cx="4341744" cy="4127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F6CA74-EFFC-4784-A2B0-42206EF4D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25" y="1391440"/>
            <a:ext cx="4341744" cy="923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B7F35-A287-4632-A2D6-444EC97FAC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F36A6A2-B679-4575-A369-2D9B0C8811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6751" y="1100104"/>
            <a:ext cx="2724017" cy="48013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9B8E51D-8667-4AE7-98D9-FD5D60E1E0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0C0D460-F225-460B-BB60-8A16237213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996" y="244059"/>
            <a:ext cx="1274064" cy="1386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207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A5B253F-6E57-4153-B4A9-E4A9AD7BE1DF}"/>
              </a:ext>
            </a:extLst>
          </p:cNvPr>
          <p:cNvSpPr/>
          <p:nvPr userDrawn="1"/>
        </p:nvSpPr>
        <p:spPr>
          <a:xfrm>
            <a:off x="3" y="0"/>
            <a:ext cx="12191999" cy="6858000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507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509" y="1352808"/>
            <a:ext cx="11537524" cy="4417585"/>
          </a:xfrm>
        </p:spPr>
        <p:txBody>
          <a:bodyPr anchor="ctr">
            <a:noAutofit/>
          </a:bodyPr>
          <a:lstStyle>
            <a:lvl1pPr algn="ctr">
              <a:lnSpc>
                <a:spcPct val="110000"/>
              </a:lnSpc>
              <a:defRPr sz="3164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“[Quote text]”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21509" y="5848948"/>
            <a:ext cx="11546006" cy="216889"/>
          </a:xfrm>
        </p:spPr>
        <p:txBody>
          <a:bodyPr>
            <a:noAutofit/>
          </a:bodyPr>
          <a:lstStyle>
            <a:lvl1pPr marL="0" indent="0" algn="ctr">
              <a:buNone/>
              <a:defRPr sz="1336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[Full name]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661B98-F50D-413A-B3C3-7FED0F3F2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4828162-76A4-4AEF-9328-B54FAF065B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3029" y="6038901"/>
            <a:ext cx="11546006" cy="217125"/>
          </a:xfrm>
        </p:spPr>
        <p:txBody>
          <a:bodyPr>
            <a:noAutofit/>
          </a:bodyPr>
          <a:lstStyle>
            <a:lvl1pPr marL="0" indent="0" algn="ctr">
              <a:buNone/>
              <a:defRPr sz="1336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03E30FE-911C-4ADA-B031-2626594EC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996" y="244059"/>
            <a:ext cx="1274064" cy="138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3744D0-0577-40DE-9622-1088015D05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2BB920-9A5A-4DA9-9ECA-1DF946B9A68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AU"/>
              <a:t>[Footer]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0729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A5B253F-6E57-4153-B4A9-E4A9AD7BE1DF}"/>
              </a:ext>
            </a:extLst>
          </p:cNvPr>
          <p:cNvSpPr/>
          <p:nvPr userDrawn="1"/>
        </p:nvSpPr>
        <p:spPr>
          <a:xfrm>
            <a:off x="3" y="0"/>
            <a:ext cx="12191999" cy="6858000"/>
          </a:xfrm>
          <a:prstGeom prst="rect">
            <a:avLst/>
          </a:prstGeom>
          <a:solidFill>
            <a:srgbClr val="C4DD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507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509" y="1352808"/>
            <a:ext cx="11537524" cy="4417585"/>
          </a:xfrm>
        </p:spPr>
        <p:txBody>
          <a:bodyPr anchor="ctr">
            <a:noAutofit/>
          </a:bodyPr>
          <a:lstStyle>
            <a:lvl1pPr algn="ctr">
              <a:lnSpc>
                <a:spcPct val="110000"/>
              </a:lnSpc>
              <a:defRPr sz="3164" b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“[Quote text]”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21509" y="5848948"/>
            <a:ext cx="11546006" cy="216889"/>
          </a:xfrm>
        </p:spPr>
        <p:txBody>
          <a:bodyPr>
            <a:noAutofit/>
          </a:bodyPr>
          <a:lstStyle>
            <a:lvl1pPr marL="0" indent="0" algn="ctr">
              <a:buNone/>
              <a:defRPr sz="1336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[Full name]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2DA4E-EE8A-4DE3-A265-D45FF54B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AU" dirty="0"/>
              <a:t>[Footer]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661B98-F50D-413A-B3C3-7FED0F3F2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4828162-76A4-4AEF-9328-B54FAF065B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3029" y="6038901"/>
            <a:ext cx="11546006" cy="217125"/>
          </a:xfrm>
        </p:spPr>
        <p:txBody>
          <a:bodyPr>
            <a:noAutofit/>
          </a:bodyPr>
          <a:lstStyle>
            <a:lvl1pPr marL="0" indent="0" algn="ctr">
              <a:buNone/>
              <a:defRPr sz="1336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[Title]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5B8BFB0-2A25-45AC-80CE-669E6F62BC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F33D4B-5C12-45EC-88B7-C00C2123C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72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A5B253F-6E57-4153-B4A9-E4A9AD7BE1DF}"/>
              </a:ext>
            </a:extLst>
          </p:cNvPr>
          <p:cNvSpPr/>
          <p:nvPr userDrawn="1"/>
        </p:nvSpPr>
        <p:spPr>
          <a:xfrm>
            <a:off x="3" y="0"/>
            <a:ext cx="12191999" cy="6858000"/>
          </a:xfrm>
          <a:prstGeom prst="rect">
            <a:avLst/>
          </a:prstGeom>
          <a:solidFill>
            <a:srgbClr val="006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507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71191" y="2246444"/>
            <a:ext cx="7849618" cy="2531891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118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[Thank you or sign off]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2DA4E-EE8A-4DE3-A265-D45FF54B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AU" dirty="0"/>
              <a:t>[Footer]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661B98-F50D-413A-B3C3-7FED0F3F2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1686" y="6551473"/>
            <a:ext cx="523374" cy="217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D5A8B4-6E78-422A-AF69-97326A6A7C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996" y="244059"/>
            <a:ext cx="1274064" cy="138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D54034-1F98-4E5C-A6EA-29A835350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81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5673CE-2DC8-4BC7-8474-7FD9AEAE7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8B1A7F-3E6C-4BDA-A873-12B2FD961F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r>
              <a:rPr lang="en-AU" dirty="0"/>
              <a:t>[Footer]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C0EA49-7B36-455E-A863-61CF191F59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F0F960-7B3B-462A-AC2C-5591D20826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EE6E5A-4BD9-4D77-8176-009D70AE84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47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</p:spTree>
    <p:extLst>
      <p:ext uri="{BB962C8B-B14F-4D97-AF65-F5344CB8AC3E}">
        <p14:creationId xmlns:p14="http://schemas.microsoft.com/office/powerpoint/2010/main" val="393830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6EFBB34-E7A6-446F-8461-EDE7FE5D0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0328" y="244059"/>
            <a:ext cx="1284732" cy="1447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21508" y="2365638"/>
            <a:ext cx="11546007" cy="4127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F6CA74-EFFC-4784-A2B0-42206EF4D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8288C-36FD-45F0-A3A9-71488442593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2383047" y="184261"/>
            <a:ext cx="7425906" cy="217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AU"/>
              <a:t>[Footer]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B7F35-A287-4632-A2D6-444EC97FAC8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/>
          <a:lstStyle/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57881E-E143-4217-816A-8C4E380EDD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963" y="246362"/>
            <a:ext cx="272301" cy="27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08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C2061-3EC0-E260-E8DE-805D0243F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5B872-E3D5-0990-4938-9A10B1764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4DE3E0-677B-B704-53E2-C7D2EC7B90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31D267-6008-9E98-C4B7-28AE6CE181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1232FA-C511-90D6-8F73-9A4C045894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E92BC2-F406-CD27-949B-3F2ADA058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9930-C77E-429A-BAB1-F3D3D788D35E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6AEA1A-2BCC-3E74-7D0E-525E12924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39A61D-324B-E4AE-1B30-1CF1F4D70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C6C5-741D-450A-9BE8-D4E028C8C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239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809D4-E1C8-CE52-CE1C-55C1D522E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368D5E-0AE1-E3B8-81CC-6A87D32F4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9930-C77E-429A-BAB1-F3D3D788D35E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DDC337-F19E-2AC3-408B-B418CB988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30AC9E-D190-CAAA-8B49-81454C8C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C6C5-741D-450A-9BE8-D4E028C8C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1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E4A3F5-A95F-B5A9-6C69-FF9827F8D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9930-C77E-429A-BAB1-F3D3D788D35E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616137-0C21-C5FF-4D30-ADCD7234A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9AD7D-DAB2-A952-1523-231812BB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C6C5-741D-450A-9BE8-D4E028C8C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483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458EF-B0D9-486D-BD28-7F3266890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A3406-FDB3-51F8-E68E-F9C49F6B2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28E9B9-102D-32F7-C1B2-180AF08CAE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51599E-9AC0-F4B7-DF37-25E2C886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9930-C77E-429A-BAB1-F3D3D788D35E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685683-7631-1D1A-36FD-F778F081D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D31B0-0560-9325-E05D-6212CE210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C6C5-741D-450A-9BE8-D4E028C8C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49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84F3F-4F38-7CD4-2878-824EA1033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AE746D-62CA-FD18-D106-763AAE45BD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B49448-95DF-0F4B-20F6-79863B03C2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B22C8-F006-13DA-7E4C-F9D897661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39930-C77E-429A-BAB1-F3D3D788D35E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3C586E-6D11-6B74-6570-9FC9C4EA5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CC3393-B6D8-35B2-3409-3F8B87A0C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C6C5-741D-450A-9BE8-D4E028C8C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6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45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29" Type="http://schemas.openxmlformats.org/officeDocument/2006/relationships/slideLayout" Target="../slideLayouts/slideLayout48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28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Relationship Id="rId27" Type="http://schemas.openxmlformats.org/officeDocument/2006/relationships/slideLayout" Target="../slideLayouts/slideLayout46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4DE455-1644-92B8-33EB-4E5C948D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C26864-0184-F57D-F37C-27964F8FA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B9848C-603C-EA65-9F59-9DBE7D2B65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F39930-C77E-429A-BAB1-F3D3D788D35E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C0981-86A4-68ED-DA8E-8031F0AD1B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4F29B-01A1-21BA-49DA-B7083D5990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ECC6C5-741D-450A-9BE8-D4E028C8CB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13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7" r:id="rId18"/>
    <p:sldLayoutId id="2147483668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6425" y="1391440"/>
            <a:ext cx="11546007" cy="92350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1508" y="2365585"/>
            <a:ext cx="11546007" cy="41352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3047" y="184261"/>
            <a:ext cx="7425906" cy="217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84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AU" dirty="0"/>
              <a:t>[Footer]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41686" y="6551473"/>
            <a:ext cx="523374" cy="217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84">
                <a:solidFill>
                  <a:schemeClr val="accent1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640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702" r:id="rId27"/>
    <p:sldLayoutId id="2147483703" r:id="rId28"/>
    <p:sldLayoutId id="2147483704" r:id="rId2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642974" rtl="0" eaLnBrk="1" latinLnBrk="0" hangingPunct="1">
        <a:lnSpc>
          <a:spcPct val="85000"/>
        </a:lnSpc>
        <a:spcBef>
          <a:spcPct val="0"/>
        </a:spcBef>
        <a:buNone/>
        <a:defRPr sz="40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228600" algn="l" defTabSz="642974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40080" indent="-228600" algn="l" defTabSz="642974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097280" indent="-228600" algn="l" defTabSz="642974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554480" indent="-228600" algn="l" defTabSz="642974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charset="0"/>
        <a:buChar char="•"/>
        <a:defRPr sz="2000" kern="1200" baseline="0">
          <a:solidFill>
            <a:schemeClr val="accent1"/>
          </a:solidFill>
          <a:latin typeface="+mn-lt"/>
          <a:ea typeface="+mn-ea"/>
          <a:cs typeface="+mn-cs"/>
        </a:defRPr>
      </a:lvl4pPr>
      <a:lvl5pPr marL="2011680" indent="-228600" algn="l" defTabSz="642974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Clr>
          <a:schemeClr val="accent1"/>
        </a:buClr>
        <a:buFont typeface="Arial" charset="0"/>
        <a:buChar char="•"/>
        <a:defRPr sz="2000" b="0" kern="1200" baseline="0">
          <a:solidFill>
            <a:schemeClr val="accent1"/>
          </a:solidFill>
          <a:latin typeface="+mj-lt"/>
          <a:ea typeface="+mn-ea"/>
          <a:cs typeface="+mn-cs"/>
        </a:defRPr>
      </a:lvl5pPr>
      <a:lvl6pPr marL="1768180" indent="-160744" algn="l" defTabSz="642974" rtl="0" eaLnBrk="1" latinLnBrk="0" hangingPunct="1">
        <a:spcBef>
          <a:spcPct val="20000"/>
        </a:spcBef>
        <a:buFont typeface="Arial" pitchFamily="34" charset="0"/>
        <a:buChar char="•"/>
        <a:defRPr sz="1406" kern="1200">
          <a:solidFill>
            <a:schemeClr val="tx1"/>
          </a:solidFill>
          <a:latin typeface="+mn-lt"/>
          <a:ea typeface="+mn-ea"/>
          <a:cs typeface="+mn-cs"/>
        </a:defRPr>
      </a:lvl6pPr>
      <a:lvl7pPr marL="2089666" indent="-160744" algn="l" defTabSz="642974" rtl="0" eaLnBrk="1" latinLnBrk="0" hangingPunct="1">
        <a:spcBef>
          <a:spcPct val="20000"/>
        </a:spcBef>
        <a:buFont typeface="Arial" pitchFamily="34" charset="0"/>
        <a:buChar char="•"/>
        <a:defRPr sz="1406" kern="1200">
          <a:solidFill>
            <a:schemeClr val="tx1"/>
          </a:solidFill>
          <a:latin typeface="+mn-lt"/>
          <a:ea typeface="+mn-ea"/>
          <a:cs typeface="+mn-cs"/>
        </a:defRPr>
      </a:lvl7pPr>
      <a:lvl8pPr marL="2411153" indent="-160744" algn="l" defTabSz="642974" rtl="0" eaLnBrk="1" latinLnBrk="0" hangingPunct="1">
        <a:spcBef>
          <a:spcPct val="20000"/>
        </a:spcBef>
        <a:buFont typeface="Arial" pitchFamily="34" charset="0"/>
        <a:buChar char="•"/>
        <a:defRPr sz="1406" kern="1200">
          <a:solidFill>
            <a:schemeClr val="tx1"/>
          </a:solidFill>
          <a:latin typeface="+mn-lt"/>
          <a:ea typeface="+mn-ea"/>
          <a:cs typeface="+mn-cs"/>
        </a:defRPr>
      </a:lvl8pPr>
      <a:lvl9pPr marL="2732640" indent="-160744" algn="l" defTabSz="642974" rtl="0" eaLnBrk="1" latinLnBrk="0" hangingPunct="1">
        <a:spcBef>
          <a:spcPct val="20000"/>
        </a:spcBef>
        <a:buFont typeface="Arial" pitchFamily="34" charset="0"/>
        <a:buChar char="•"/>
        <a:defRPr sz="14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2974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1pPr>
      <a:lvl2pPr marL="321487" algn="l" defTabSz="642974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2pPr>
      <a:lvl3pPr marL="642974" algn="l" defTabSz="642974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3pPr>
      <a:lvl4pPr marL="964461" algn="l" defTabSz="642974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4pPr>
      <a:lvl5pPr marL="1285948" algn="l" defTabSz="642974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5pPr>
      <a:lvl6pPr marL="1607435" algn="l" defTabSz="642974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6pPr>
      <a:lvl7pPr marL="1928923" algn="l" defTabSz="642974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7pPr>
      <a:lvl8pPr marL="2250409" algn="l" defTabSz="642974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8pPr>
      <a:lvl9pPr marL="2571896" algn="l" defTabSz="642974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90">
          <p15:clr>
            <a:srgbClr val="F26B43"/>
          </p15:clr>
        </p15:guide>
        <p15:guide id="2" pos="7476">
          <p15:clr>
            <a:srgbClr val="F26B43"/>
          </p15:clr>
        </p15:guide>
        <p15:guide id="3" pos="203">
          <p15:clr>
            <a:srgbClr val="F26B43"/>
          </p15:clr>
        </p15:guide>
        <p15:guide id="4" orient="horz" pos="149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mailto:Human.Resources.Benefits@dartmouth.edu" TargetMode="External"/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mailto:Human.Resources.Benefits@dartmouth.edu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mailto:Human.Resources.Benefits@dartmouth.edu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mailto:Human.Resources.Benefits@dartmouth.edu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5.xml"/></Relationships>
</file>

<file path=ppt/slides/_rels/slide5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hyperlink" Target="mailto:Human.Resources.Benefits@dartmouth.edu" TargetMode="External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5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mailto:Human.Resources.Benefits@dartmouth.edu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5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hyperlink" Target="http://getguidance.fidelity.com/" TargetMode="External"/><Relationship Id="rId7" Type="http://schemas.openxmlformats.org/officeDocument/2006/relationships/image" Target="../media/image47.png"/><Relationship Id="rId2" Type="http://schemas.openxmlformats.org/officeDocument/2006/relationships/hyperlink" Target="mailto:Human.Resources.Benefits@dartmouth.edu" TargetMode="Externa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hyperlink" Target="http://www.tiaa.org/schedulenow" TargetMode="Externa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mailto:Human.Resources.Benefits@dartmouth.edu" TargetMode="External"/><Relationship Id="rId1" Type="http://schemas.openxmlformats.org/officeDocument/2006/relationships/slideLayout" Target="../slideLayouts/slideLayout2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DAC1E-C989-4ACF-B75D-02C3C7BD4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86340"/>
            <a:ext cx="12115800" cy="1892703"/>
          </a:xfrm>
        </p:spPr>
        <p:txBody>
          <a:bodyPr/>
          <a:lstStyle/>
          <a:p>
            <a:pPr algn="ctr"/>
            <a:r>
              <a:rPr lang="en-US" sz="6000" dirty="0">
                <a:latin typeface="National 2 Medium" panose="020B0604030502020203" pitchFamily="34" charset="0"/>
              </a:rPr>
              <a:t>2026 BENEFITS</a:t>
            </a:r>
            <a:br>
              <a:rPr lang="en-US" sz="6000" dirty="0">
                <a:latin typeface="National 2 Medium" panose="020B0604030502020203" pitchFamily="34" charset="0"/>
              </a:rPr>
            </a:br>
            <a:r>
              <a:rPr lang="en-US" sz="6000" dirty="0">
                <a:latin typeface="National 2 Medium" panose="020B0604030502020203" pitchFamily="34" charset="0"/>
              </a:rPr>
              <a:t>OPEN ENROLLMENT</a:t>
            </a:r>
            <a:endParaRPr lang="en-US" sz="3600" dirty="0">
              <a:latin typeface="National 2 Medium" panose="020B0604030502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5CB43-DCDB-4275-A1F5-7595086552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508" y="3327723"/>
            <a:ext cx="11870492" cy="32237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227509-0BAC-4162-963D-10CFA27A7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1</a:t>
            </a:fld>
            <a:endParaRPr lang="en-AU" dirty="0"/>
          </a:p>
        </p:txBody>
      </p:sp>
      <p:pic>
        <p:nvPicPr>
          <p:cNvPr id="7" name="Picture 6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3EB90223-B1AD-450E-89DE-29C559EF8B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32" y="2879043"/>
            <a:ext cx="12197432" cy="397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4662D7-DF95-472B-A067-B1E198486E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2279415"/>
            <a:ext cx="6019800" cy="3886200"/>
          </a:xfrm>
        </p:spPr>
        <p:txBody>
          <a:bodyPr>
            <a:normAutofit/>
          </a:bodyPr>
          <a:lstStyle/>
          <a:p>
            <a:pPr marL="457200" indent="-457200"/>
            <a:r>
              <a:rPr lang="en-US" b="1" dirty="0">
                <a:solidFill>
                  <a:srgbClr val="F08127"/>
                </a:solidFill>
                <a:latin typeface="National 2" panose="020B0504030502020203" pitchFamily="34" charset="0"/>
              </a:rPr>
              <a:t>Medical </a:t>
            </a:r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plan options</a:t>
            </a:r>
          </a:p>
          <a:p>
            <a:pPr marL="457200" indent="-457200"/>
            <a:r>
              <a:rPr lang="en-US" b="1" dirty="0">
                <a:solidFill>
                  <a:srgbClr val="F08127"/>
                </a:solidFill>
                <a:latin typeface="National 2" panose="020B0504030502020203" pitchFamily="34" charset="0"/>
              </a:rPr>
              <a:t>Dental</a:t>
            </a:r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 plan options</a:t>
            </a:r>
          </a:p>
          <a:p>
            <a:pPr marL="457200" indent="-457200"/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Supplemental </a:t>
            </a:r>
            <a:r>
              <a:rPr lang="en-US" b="1" dirty="0">
                <a:solidFill>
                  <a:srgbClr val="F08127"/>
                </a:solidFill>
                <a:latin typeface="National 2" panose="020B0504030502020203" pitchFamily="34" charset="0"/>
              </a:rPr>
              <a:t>Life</a:t>
            </a:r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 </a:t>
            </a:r>
            <a:r>
              <a:rPr lang="en-US" b="1" dirty="0">
                <a:solidFill>
                  <a:srgbClr val="F08127"/>
                </a:solidFill>
                <a:latin typeface="National 2" panose="020B0504030502020203" pitchFamily="34" charset="0"/>
              </a:rPr>
              <a:t>Insurance</a:t>
            </a:r>
          </a:p>
          <a:p>
            <a:pPr marL="457200" indent="-457200"/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Long Term </a:t>
            </a:r>
            <a:r>
              <a:rPr lang="en-US" b="1" dirty="0">
                <a:solidFill>
                  <a:srgbClr val="F08127"/>
                </a:solidFill>
                <a:latin typeface="National 2" panose="020B0504030502020203" pitchFamily="34" charset="0"/>
              </a:rPr>
              <a:t>Disability</a:t>
            </a:r>
          </a:p>
          <a:p>
            <a:pPr marL="457200" indent="-457200"/>
            <a:r>
              <a:rPr lang="en-US" b="1" dirty="0">
                <a:solidFill>
                  <a:srgbClr val="F08127"/>
                </a:solidFill>
                <a:latin typeface="National 2" panose="020B0504030502020203" pitchFamily="34" charset="0"/>
              </a:rPr>
              <a:t>Vision </a:t>
            </a:r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Benefits</a:t>
            </a:r>
          </a:p>
          <a:p>
            <a:pPr marL="457200" indent="-457200"/>
            <a:r>
              <a:rPr lang="en-US" b="1" dirty="0">
                <a:solidFill>
                  <a:srgbClr val="F08127"/>
                </a:solidFill>
                <a:latin typeface="National 2" panose="020B0504030502020203" pitchFamily="34" charset="0"/>
              </a:rPr>
              <a:t>Voluntary</a:t>
            </a:r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 Benefits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82"/>
            <a:ext cx="12115800" cy="533399"/>
          </a:xfrm>
          <a:noFill/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National 2 Medium" panose="020B0604030502020203" pitchFamily="34" charset="0"/>
              </a:rPr>
              <a:t>BENEFIT PLAN COST ESTIMATOR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4A9950-BF4F-48A3-AB61-A790D664A11D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Access the cost estimator at </a:t>
            </a: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C4DD8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dartgo.org/benefit-cost-estimator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5869D5-8C2A-C6FF-1AF8-AC392EC79F21}"/>
              </a:ext>
            </a:extLst>
          </p:cNvPr>
          <p:cNvSpPr txBox="1"/>
          <p:nvPr/>
        </p:nvSpPr>
        <p:spPr>
          <a:xfrm>
            <a:off x="685800" y="1524000"/>
            <a:ext cx="1150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Find 2026 rates for the following benefits...</a:t>
            </a:r>
          </a:p>
        </p:txBody>
      </p:sp>
      <p:pic>
        <p:nvPicPr>
          <p:cNvPr id="7" name="Picture 6" descr="A clock tower behind a tree&#10;&#10;Description automatically generated with low confidence">
            <a:extLst>
              <a:ext uri="{FF2B5EF4-FFF2-40B4-BE49-F238E27FC236}">
                <a16:creationId xmlns:a16="http://schemas.microsoft.com/office/drawing/2014/main" id="{34B3E79A-6EDA-59E7-3B51-EBB7BD7B3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2743200"/>
            <a:ext cx="4876914" cy="32480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889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CB6D8-B6DE-3749-1F56-FE6B0C6F0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5AA6C-9875-5E5C-056C-A52A62A44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14400"/>
            <a:ext cx="12039600" cy="381000"/>
          </a:xfrm>
        </p:spPr>
        <p:txBody>
          <a:bodyPr/>
          <a:lstStyle/>
          <a:p>
            <a:pPr algn="ctr"/>
            <a:r>
              <a:rPr lang="en-US" sz="5400" dirty="0">
                <a:latin typeface="National 2 Medium" panose="020B0604030502020203" pitchFamily="34" charset="0"/>
              </a:rPr>
              <a:t>DARTMOUTH BENEFITS OFFICE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392601-B984-8ACB-614F-3C2F64717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11</a:t>
            </a:fld>
            <a:endParaRPr lang="en-A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A56ACE-425C-0BDF-D41B-7681582A14C7}"/>
              </a:ext>
            </a:extLst>
          </p:cNvPr>
          <p:cNvSpPr txBox="1"/>
          <p:nvPr/>
        </p:nvSpPr>
        <p:spPr>
          <a:xfrm>
            <a:off x="990600" y="2971800"/>
            <a:ext cx="388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>
                    <a:lumMod val="95000"/>
                  </a:schemeClr>
                </a:solidFill>
              </a:rPr>
              <a:t>2026 </a:t>
            </a:r>
            <a:br>
              <a:rPr lang="en-US" sz="60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6000" dirty="0">
                <a:solidFill>
                  <a:schemeClr val="bg1">
                    <a:lumMod val="95000"/>
                  </a:schemeClr>
                </a:solidFill>
              </a:rPr>
              <a:t>Changes</a:t>
            </a:r>
          </a:p>
        </p:txBody>
      </p:sp>
      <p:pic>
        <p:nvPicPr>
          <p:cNvPr id="4" name="Picture 3" descr="A building with a tower and trees&#10;&#10;AI-generated content may be incorrect.">
            <a:extLst>
              <a:ext uri="{FF2B5EF4-FFF2-40B4-BE49-F238E27FC236}">
                <a16:creationId xmlns:a16="http://schemas.microsoft.com/office/drawing/2014/main" id="{AE7EC799-12C0-B451-F7AA-3D16B6026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2080230"/>
            <a:ext cx="4477564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4662D7-DF95-472B-A067-B1E198486E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9600" y="1533579"/>
            <a:ext cx="10980326" cy="47921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National 2" panose="020B0504030502020203" pitchFamily="34" charset="0"/>
              </a:rPr>
              <a:t>2026 Medical Plan Rates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 marL="457200" indent="-457200"/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In 2026, medical rates will increase by 12%.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 marL="285750" indent="-285750">
              <a:buClr>
                <a:srgbClr val="00693E"/>
              </a:buClr>
            </a:pPr>
            <a:r>
              <a:rPr lang="en-US" dirty="0">
                <a:latin typeface="National2"/>
              </a:rPr>
              <a:t>Dartmouth will continue to subsidize ~75% of the cost of the medical plan in aggregate</a:t>
            </a:r>
          </a:p>
          <a:p>
            <a:pPr marL="457200" indent="-457200"/>
            <a:endParaRPr lang="en-US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The medical plan rate is determined by the plan you choose, your FTE, annual salary and tier of coverage in the plan. 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Access the </a:t>
            </a:r>
            <a:r>
              <a:rPr lang="en-US" b="1" dirty="0">
                <a:solidFill>
                  <a:srgbClr val="F08127"/>
                </a:solidFill>
                <a:latin typeface="National 2" panose="020B0504030502020203" pitchFamily="34" charset="0"/>
              </a:rPr>
              <a:t>cost estimator tool </a:t>
            </a:r>
            <a:r>
              <a:rPr lang="en-US" dirty="0">
                <a:latin typeface="National 2" panose="020B0504030502020203" pitchFamily="34" charset="0"/>
              </a:rPr>
              <a:t>to determine monthly rates.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 marL="457200" indent="-457200"/>
            <a:endParaRPr lang="en-US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National 2" panose="020B0504030502020203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82"/>
            <a:ext cx="12115800" cy="533399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National 2 Medium" panose="020B0604030502020203" pitchFamily="34" charset="0"/>
              </a:rPr>
              <a:t>MEDICAL PLAN RATES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12</a:t>
            </a:fld>
            <a:endParaRPr lang="en-AU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34A988-5055-33C4-B869-220A8A7D730B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solidFill>
            <a:srgbClr val="00693E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92D050"/>
                </a:solidFill>
              </a:rPr>
              <a:t>dartgo.org/benefits-cost-estimator</a:t>
            </a:r>
            <a:endParaRPr lang="en-US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45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4662D7-DF95-472B-A067-B1E198486E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9600" y="1533579"/>
            <a:ext cx="10980326" cy="44892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National 2" panose="020B0504030502020203" pitchFamily="34" charset="0"/>
              </a:rPr>
              <a:t>In-Network Medical Plan Design Changes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82"/>
            <a:ext cx="12115800" cy="533399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National 2 Medium" panose="020B0604030502020203" pitchFamily="34" charset="0"/>
              </a:rPr>
              <a:t>MEDICAL INSURANCE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13</a:t>
            </a:fld>
            <a:endParaRPr lang="en-A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F33841-CB12-DC3C-8A3A-28D197CBDE4F}"/>
              </a:ext>
            </a:extLst>
          </p:cNvPr>
          <p:cNvSpPr/>
          <p:nvPr/>
        </p:nvSpPr>
        <p:spPr>
          <a:xfrm>
            <a:off x="0" y="6490692"/>
            <a:ext cx="12192000" cy="394202"/>
          </a:xfrm>
          <a:prstGeom prst="rect">
            <a:avLst/>
          </a:prstGeom>
          <a:solidFill>
            <a:srgbClr val="00693E"/>
          </a:solidFill>
          <a:ln>
            <a:solidFill>
              <a:srgbClr val="00693E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92D050"/>
                </a:solidFill>
              </a:rPr>
              <a:t>dartgo.org/medical</a:t>
            </a:r>
            <a:endParaRPr lang="en-US" b="1" dirty="0">
              <a:solidFill>
                <a:srgbClr val="92D05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E49ED1-16DC-405B-0A36-51DD7F95F38C}"/>
              </a:ext>
            </a:extLst>
          </p:cNvPr>
          <p:cNvSpPr txBox="1"/>
          <p:nvPr/>
        </p:nvSpPr>
        <p:spPr>
          <a:xfrm>
            <a:off x="609600" y="5943600"/>
            <a:ext cx="10732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JVISA/OAP Plan will maintain the $500/$1,000 annual deductible per Department of State guidelines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45DB7D1-83DF-F004-E6F3-D85DB9296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209800"/>
            <a:ext cx="10972800" cy="337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28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70EFA-BCFD-2CBE-89F5-B257E72B9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428F21-45CF-6D88-C67A-96B0A631336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9600" y="1533579"/>
            <a:ext cx="10980326" cy="44892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National 2" panose="020B0504030502020203" pitchFamily="34" charset="0"/>
              </a:rPr>
              <a:t>Out-of-Network Medical Plan Design Changes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9D844D6-1298-55FF-497B-440B301F5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82"/>
            <a:ext cx="12115800" cy="533399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National 2 Medium" panose="020B0604030502020203" pitchFamily="34" charset="0"/>
              </a:rPr>
              <a:t>MEDICAL INSURANCE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E118B3-1A6B-CF27-9C77-5D5D1ACE412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14</a:t>
            </a:fld>
            <a:endParaRPr lang="en-A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396C55-9B25-A130-73B4-1C0AAFF6B292}"/>
              </a:ext>
            </a:extLst>
          </p:cNvPr>
          <p:cNvSpPr/>
          <p:nvPr/>
        </p:nvSpPr>
        <p:spPr>
          <a:xfrm>
            <a:off x="0" y="6490692"/>
            <a:ext cx="12192000" cy="394202"/>
          </a:xfrm>
          <a:prstGeom prst="rect">
            <a:avLst/>
          </a:prstGeom>
          <a:solidFill>
            <a:srgbClr val="00693E"/>
          </a:solidFill>
          <a:ln>
            <a:solidFill>
              <a:srgbClr val="00693E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92D050"/>
                </a:solidFill>
              </a:rPr>
              <a:t>dartgo.org/medical</a:t>
            </a:r>
            <a:endParaRPr lang="en-US" b="1" dirty="0">
              <a:solidFill>
                <a:srgbClr val="92D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9F97FA-BDAD-B395-4350-46C46F3316EA}"/>
              </a:ext>
            </a:extLst>
          </p:cNvPr>
          <p:cNvSpPr txBox="1"/>
          <p:nvPr/>
        </p:nvSpPr>
        <p:spPr>
          <a:xfrm>
            <a:off x="609600" y="4572000"/>
            <a:ext cx="108869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National 2" panose="020B0504030502020203" pitchFamily="34" charset="0"/>
              </a:rPr>
              <a:t>Out-of-Network Mental Health Exception Benefit</a:t>
            </a:r>
          </a:p>
          <a:p>
            <a:r>
              <a:rPr lang="en-US" sz="2400" dirty="0">
                <a:latin typeface="National 2" panose="020B0504030502020203" pitchFamily="34" charset="0"/>
              </a:rPr>
              <a:t>The coinsurance cost share on the first 12 (lifetime) out-of-network mental health exception visits will increase from 90%/10% to 80%/20%.  HDHP with HSA must meet the annual deductible before 12 lifetime visits apply.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BE675D4-3B05-2915-6697-9C6349FA6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209801"/>
            <a:ext cx="10980326" cy="178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40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4662D7-DF95-472B-A067-B1E198486E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9600" y="1438276"/>
            <a:ext cx="11255460" cy="4936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  <a:latin typeface="National 2" panose="020B0504030502020203" pitchFamily="34" charset="0"/>
              </a:rPr>
              <a:t>The </a:t>
            </a:r>
            <a:r>
              <a:rPr lang="en-US" sz="2400" b="1" dirty="0" err="1">
                <a:solidFill>
                  <a:schemeClr val="tx1"/>
                </a:solidFill>
                <a:latin typeface="National 2" panose="020B0504030502020203" pitchFamily="34" charset="0"/>
              </a:rPr>
              <a:t>Pathwell</a:t>
            </a:r>
            <a:r>
              <a:rPr lang="en-US" sz="2400" b="1" dirty="0">
                <a:solidFill>
                  <a:schemeClr val="tx1"/>
                </a:solidFill>
                <a:latin typeface="National 2" panose="020B0504030502020203" pitchFamily="34" charset="0"/>
              </a:rPr>
              <a:t> Specialty program will ensure specialty drug injections are delivered by cost-effective, high-quality providers.</a:t>
            </a:r>
            <a:br>
              <a:rPr lang="en-US" sz="2400" b="1" dirty="0">
                <a:solidFill>
                  <a:schemeClr val="tx1"/>
                </a:solidFill>
                <a:latin typeface="National 2" panose="020B0504030502020203" pitchFamily="34" charset="0"/>
              </a:rPr>
            </a:br>
            <a:endParaRPr lang="en-US" sz="2400" b="1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>
              <a:buClr>
                <a:srgbClr val="00693E"/>
              </a:buClr>
            </a:pPr>
            <a:r>
              <a:rPr lang="en-US" sz="2400" dirty="0">
                <a:latin typeface="National 2" panose="020B0504030502020203" pitchFamily="34" charset="0"/>
              </a:rPr>
              <a:t>Includes a national medical infusion/injectable network</a:t>
            </a:r>
          </a:p>
          <a:p>
            <a:pPr marL="0" indent="0">
              <a:buClr>
                <a:srgbClr val="00693E"/>
              </a:buClr>
              <a:buNone/>
            </a:pPr>
            <a:endParaRPr lang="en-US" sz="2400" dirty="0">
              <a:latin typeface="National 2" panose="020B0504030502020203" pitchFamily="34" charset="0"/>
            </a:endParaRPr>
          </a:p>
          <a:p>
            <a:pPr>
              <a:buClr>
                <a:srgbClr val="00693E"/>
              </a:buClr>
            </a:pPr>
            <a:r>
              <a:rPr lang="en-US" sz="2400" dirty="0">
                <a:solidFill>
                  <a:schemeClr val="tx1"/>
                </a:solidFill>
                <a:latin typeface="National 2" panose="020B0504030502020203" pitchFamily="34" charset="0"/>
              </a:rPr>
              <a:t>Includes a care management </a:t>
            </a:r>
            <a:r>
              <a:rPr lang="en-US" sz="2400" b="1" dirty="0">
                <a:solidFill>
                  <a:srgbClr val="F08127"/>
                </a:solidFill>
                <a:latin typeface="National 2" panose="020B0504030502020203" pitchFamily="34" charset="0"/>
              </a:rPr>
              <a:t>team to guide patients and providers </a:t>
            </a:r>
            <a:r>
              <a:rPr lang="en-US" sz="2400" dirty="0">
                <a:solidFill>
                  <a:schemeClr val="tx1"/>
                </a:solidFill>
                <a:latin typeface="National 2" panose="020B0504030502020203" pitchFamily="34" charset="0"/>
              </a:rPr>
              <a:t>toward </a:t>
            </a:r>
            <a:r>
              <a:rPr lang="en-US" sz="2400" dirty="0" err="1">
                <a:solidFill>
                  <a:schemeClr val="tx1"/>
                </a:solidFill>
                <a:latin typeface="National 2" panose="020B0504030502020203" pitchFamily="34" charset="0"/>
              </a:rPr>
              <a:t>Pathwell’s</a:t>
            </a:r>
            <a:r>
              <a:rPr lang="en-US" sz="2400" dirty="0">
                <a:solidFill>
                  <a:schemeClr val="tx1"/>
                </a:solidFill>
                <a:latin typeface="National 2" panose="020B0504030502020203" pitchFamily="34" charset="0"/>
              </a:rPr>
              <a:t> network providers.</a:t>
            </a:r>
            <a:br>
              <a:rPr lang="en-US" sz="2400" dirty="0">
                <a:solidFill>
                  <a:schemeClr val="tx1"/>
                </a:solidFill>
                <a:latin typeface="National 2" panose="020B0504030502020203" pitchFamily="34" charset="0"/>
              </a:rPr>
            </a:br>
            <a:endParaRPr lang="en-US" sz="2400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>
              <a:buClr>
                <a:srgbClr val="00693E"/>
              </a:buClr>
            </a:pPr>
            <a:r>
              <a:rPr lang="en-US" sz="2400" dirty="0">
                <a:solidFill>
                  <a:schemeClr val="tx1"/>
                </a:solidFill>
                <a:latin typeface="National 2" panose="020B0504030502020203" pitchFamily="34" charset="0"/>
              </a:rPr>
              <a:t>Addresses overbilling by directing patients to cost-efficient providers</a:t>
            </a:r>
            <a:br>
              <a:rPr lang="en-US" sz="2400" dirty="0">
                <a:solidFill>
                  <a:schemeClr val="tx1"/>
                </a:solidFill>
                <a:latin typeface="National 2" panose="020B0504030502020203" pitchFamily="34" charset="0"/>
              </a:rPr>
            </a:br>
            <a:endParaRPr lang="en-US" sz="2400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>
              <a:buClr>
                <a:srgbClr val="00693E"/>
              </a:buClr>
            </a:pPr>
            <a:r>
              <a:rPr lang="en-US" sz="2400" dirty="0">
                <a:latin typeface="National 2" panose="020B0504030502020203" pitchFamily="34" charset="0"/>
              </a:rPr>
              <a:t>Includes a </a:t>
            </a:r>
            <a:r>
              <a:rPr lang="en-US" sz="2400" b="1" dirty="0">
                <a:solidFill>
                  <a:srgbClr val="F08127"/>
                </a:solidFill>
                <a:latin typeface="National 2" panose="020B0504030502020203" pitchFamily="34" charset="0"/>
              </a:rPr>
              <a:t>design change on the OAP plan</a:t>
            </a:r>
            <a:r>
              <a:rPr lang="en-US" sz="2400" b="1" dirty="0">
                <a:solidFill>
                  <a:srgbClr val="FF6600"/>
                </a:solidFill>
                <a:latin typeface="National 2" panose="020B0504030502020203" pitchFamily="34" charset="0"/>
              </a:rPr>
              <a:t> </a:t>
            </a:r>
            <a:r>
              <a:rPr lang="en-US" sz="2400" dirty="0">
                <a:latin typeface="National 2" panose="020B0504030502020203" pitchFamily="34" charset="0"/>
              </a:rPr>
              <a:t>for office infusions, from covered </a:t>
            </a:r>
            <a:br>
              <a:rPr lang="en-US" sz="2400" dirty="0">
                <a:latin typeface="National 2" panose="020B0504030502020203" pitchFamily="34" charset="0"/>
              </a:rPr>
            </a:br>
            <a:r>
              <a:rPr lang="en-US" sz="2400" dirty="0">
                <a:latin typeface="National 2" panose="020B0504030502020203" pitchFamily="34" charset="0"/>
              </a:rPr>
              <a:t>at 100% to deductible/coinsurance </a:t>
            </a:r>
            <a:br>
              <a:rPr lang="en-US" sz="2400" dirty="0">
                <a:latin typeface="National 2" panose="020B0504030502020203" pitchFamily="34" charset="0"/>
              </a:rPr>
            </a:br>
            <a:endParaRPr lang="en-US" sz="2400" dirty="0">
              <a:solidFill>
                <a:schemeClr val="tx1"/>
              </a:solidFill>
              <a:latin typeface="National 2" panose="020B0504030502020203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82"/>
            <a:ext cx="12115800" cy="533399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National 2 Medium" panose="020B0604030502020203" pitchFamily="34" charset="0"/>
              </a:rPr>
              <a:t>CIGNA’S PATHWELL SPECIALTY PROGRAM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15</a:t>
            </a:fld>
            <a:endParaRPr lang="en-A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F33841-CB12-DC3C-8A3A-28D197CBDE4F}"/>
              </a:ext>
            </a:extLst>
          </p:cNvPr>
          <p:cNvSpPr/>
          <p:nvPr/>
        </p:nvSpPr>
        <p:spPr>
          <a:xfrm>
            <a:off x="0" y="6490692"/>
            <a:ext cx="12192000" cy="394202"/>
          </a:xfrm>
          <a:prstGeom prst="rect">
            <a:avLst/>
          </a:prstGeom>
          <a:solidFill>
            <a:srgbClr val="00693E"/>
          </a:solidFill>
          <a:ln>
            <a:solidFill>
              <a:srgbClr val="00693E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92D050"/>
                </a:solidFill>
              </a:rPr>
              <a:t>dartgo.org/medical</a:t>
            </a:r>
            <a:endParaRPr lang="en-US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4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D1EC0-72A4-8808-7E8A-C5B4E01DD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D65797-05BC-4932-087F-F728B91BDAE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9600" y="1533579"/>
            <a:ext cx="10980326" cy="6000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  <a:latin typeface="National 2" panose="020B0504030502020203" pitchFamily="34" charset="0"/>
              </a:rPr>
              <a:t>Retail 30-day and CVS/Mail Order 90-day Pharmacy Changes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346916-735D-151F-CFBA-50F6D4FDF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82"/>
            <a:ext cx="12115800" cy="533399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National 2 Medium" panose="020B0604030502020203" pitchFamily="34" charset="0"/>
              </a:rPr>
              <a:t>PHARMACY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B7BC7F-6F92-BEEC-AC93-F18DF5209F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16</a:t>
            </a:fld>
            <a:endParaRPr lang="en-A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6B5FF4-B70F-3AD3-2ACE-6A11999F0C30}"/>
              </a:ext>
            </a:extLst>
          </p:cNvPr>
          <p:cNvSpPr/>
          <p:nvPr/>
        </p:nvSpPr>
        <p:spPr>
          <a:xfrm>
            <a:off x="0" y="6490692"/>
            <a:ext cx="12192000" cy="394202"/>
          </a:xfrm>
          <a:prstGeom prst="rect">
            <a:avLst/>
          </a:prstGeom>
          <a:solidFill>
            <a:srgbClr val="00693E"/>
          </a:solidFill>
          <a:ln>
            <a:solidFill>
              <a:srgbClr val="00693E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92D050"/>
                </a:solidFill>
              </a:rPr>
              <a:t>dartgo.org/pharmacy</a:t>
            </a:r>
            <a:endParaRPr lang="en-US" b="1" dirty="0">
              <a:solidFill>
                <a:srgbClr val="92D05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7EE34C-27B1-AF5C-A21B-2D7851CB0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209800"/>
            <a:ext cx="10925960" cy="1835484"/>
          </a:xfrm>
          <a:prstGeom prst="rect">
            <a:avLst/>
          </a:prstGeom>
        </p:spPr>
      </p:pic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F752A87D-8600-55C1-686F-443FDD32FB1C}"/>
              </a:ext>
            </a:extLst>
          </p:cNvPr>
          <p:cNvSpPr txBox="1">
            <a:spLocks/>
          </p:cNvSpPr>
          <p:nvPr/>
        </p:nvSpPr>
        <p:spPr>
          <a:xfrm>
            <a:off x="609600" y="4665451"/>
            <a:ext cx="10980326" cy="115829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828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972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5544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116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176818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9666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1153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3264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US" sz="2400" b="1" dirty="0">
                <a:solidFill>
                  <a:schemeClr val="tx1"/>
                </a:solidFill>
                <a:latin typeface="National 2" panose="020B0504030502020203" pitchFamily="34" charset="0"/>
              </a:rPr>
              <a:t>Reminder:  </a:t>
            </a:r>
            <a:r>
              <a:rPr lang="en-US" sz="2400" dirty="0">
                <a:solidFill>
                  <a:schemeClr val="tx1"/>
                </a:solidFill>
                <a:latin typeface="National 2" panose="020B0504030502020203" pitchFamily="34" charset="0"/>
              </a:rPr>
              <a:t>Get 90-day fills on maintenance medications through CVS Retail stores or through Express Scripts mail order for the cost of a 60-day fill.</a:t>
            </a:r>
          </a:p>
        </p:txBody>
      </p:sp>
    </p:spTree>
    <p:extLst>
      <p:ext uri="{BB962C8B-B14F-4D97-AF65-F5344CB8AC3E}">
        <p14:creationId xmlns:p14="http://schemas.microsoft.com/office/powerpoint/2010/main" val="352586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4662D7-DF95-472B-A067-B1E198486E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3047" y="1218640"/>
            <a:ext cx="10980326" cy="51190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National 2" panose="020B0504030502020203" pitchFamily="34" charset="0"/>
              </a:rPr>
              <a:t>Implementing Express Scripts Utilization Management</a:t>
            </a:r>
          </a:p>
          <a:p>
            <a:pPr marL="171450" indent="-171450"/>
            <a:r>
              <a:rPr lang="en-US" sz="2400" dirty="0">
                <a:solidFill>
                  <a:schemeClr val="tx1"/>
                </a:solidFill>
                <a:latin typeface="National 2" panose="020B0504030502020203" pitchFamily="34" charset="0"/>
              </a:rPr>
              <a:t>Some medications may now require:</a:t>
            </a:r>
          </a:p>
          <a:p>
            <a:pPr marL="628650" lvl="1" indent="-171450">
              <a:buClr>
                <a:srgbClr val="FF9933"/>
              </a:buClr>
            </a:pPr>
            <a:r>
              <a:rPr lang="en-US" sz="2000" dirty="0">
                <a:solidFill>
                  <a:schemeClr val="tx1"/>
                </a:solidFill>
                <a:latin typeface="National 2" panose="020B0504030502020203" pitchFamily="34" charset="0"/>
              </a:rPr>
              <a:t> </a:t>
            </a:r>
            <a:r>
              <a:rPr lang="en-US" sz="2000" b="1" dirty="0">
                <a:solidFill>
                  <a:srgbClr val="F08127"/>
                </a:solidFill>
                <a:latin typeface="National 2" panose="020B0504030502020203" pitchFamily="34" charset="0"/>
              </a:rPr>
              <a:t>Prior Authorization</a:t>
            </a:r>
            <a:r>
              <a:rPr lang="en-US" sz="2000" dirty="0">
                <a:solidFill>
                  <a:srgbClr val="F08127"/>
                </a:solidFill>
                <a:latin typeface="National 2" panose="020B0504030502020203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National 2" panose="020B0504030502020203" pitchFamily="34" charset="0"/>
              </a:rPr>
              <a:t>– Clinical oversight for higher-cost drugs and specialty medications. </a:t>
            </a:r>
          </a:p>
          <a:p>
            <a:pPr marL="628650" lvl="1" indent="-171450"/>
            <a:r>
              <a:rPr lang="en-US" sz="2000" b="1" dirty="0">
                <a:solidFill>
                  <a:srgbClr val="F08127"/>
                </a:solidFill>
                <a:latin typeface="National 2" panose="020B0504030502020203" pitchFamily="34" charset="0"/>
              </a:rPr>
              <a:t>Step Therapy </a:t>
            </a:r>
            <a:r>
              <a:rPr lang="en-US" sz="2000" dirty="0">
                <a:solidFill>
                  <a:schemeClr val="tx1"/>
                </a:solidFill>
                <a:latin typeface="National 2" panose="020B0504030502020203" pitchFamily="34" charset="0"/>
              </a:rPr>
              <a:t>- Encourages clinically effective front-line medications before trying second line medications.</a:t>
            </a:r>
          </a:p>
          <a:p>
            <a:pPr marL="628650" lvl="1" indent="-171450"/>
            <a:r>
              <a:rPr lang="en-US" sz="2000" b="1" dirty="0">
                <a:solidFill>
                  <a:srgbClr val="F08127"/>
                </a:solidFill>
                <a:latin typeface="National 2" panose="020B0504030502020203" pitchFamily="34" charset="0"/>
              </a:rPr>
              <a:t>Drug Quantity Management </a:t>
            </a:r>
            <a:r>
              <a:rPr lang="en-US" sz="2000" dirty="0">
                <a:solidFill>
                  <a:schemeClr val="tx1"/>
                </a:solidFill>
                <a:latin typeface="National 2" panose="020B0504030502020203" pitchFamily="34" charset="0"/>
              </a:rPr>
              <a:t>- Aligns dispensing quantity and treatment frequency with FDA approved dosage guidelines.</a:t>
            </a:r>
          </a:p>
          <a:p>
            <a:pPr marL="171450" indent="-171450"/>
            <a:endParaRPr lang="en-US" sz="2400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 marL="171450" indent="-171450"/>
            <a:r>
              <a:rPr lang="en-US" sz="2400" dirty="0">
                <a:solidFill>
                  <a:schemeClr val="tx1"/>
                </a:solidFill>
                <a:latin typeface="National 2" panose="020B0504030502020203" pitchFamily="34" charset="0"/>
              </a:rPr>
              <a:t>Certain drugs may be replaced with lower-cost alternatives.</a:t>
            </a:r>
          </a:p>
          <a:p>
            <a:pPr marL="171450" indent="-171450"/>
            <a:endParaRPr lang="en-US" sz="2400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 marL="171450" indent="-171450"/>
            <a:r>
              <a:rPr lang="en-US" sz="2400" dirty="0">
                <a:solidFill>
                  <a:schemeClr val="tx1"/>
                </a:solidFill>
                <a:latin typeface="National 2" panose="020B0504030502020203" pitchFamily="34" charset="0"/>
              </a:rPr>
              <a:t>Employees impacted by these changes will receive direct communication 1 month prior, with details about their coverage and next steps.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82"/>
            <a:ext cx="12115800" cy="533399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National 2 Medium" panose="020B0604030502020203" pitchFamily="34" charset="0"/>
              </a:rPr>
              <a:t>PHARMACY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17</a:t>
            </a:fld>
            <a:endParaRPr lang="en-A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F33841-CB12-DC3C-8A3A-28D197CBDE4F}"/>
              </a:ext>
            </a:extLst>
          </p:cNvPr>
          <p:cNvSpPr/>
          <p:nvPr/>
        </p:nvSpPr>
        <p:spPr>
          <a:xfrm>
            <a:off x="0" y="6490692"/>
            <a:ext cx="12192000" cy="394202"/>
          </a:xfrm>
          <a:prstGeom prst="rect">
            <a:avLst/>
          </a:prstGeom>
          <a:solidFill>
            <a:srgbClr val="00693E"/>
          </a:solidFill>
          <a:ln>
            <a:solidFill>
              <a:srgbClr val="00693E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92D050"/>
                </a:solidFill>
              </a:rPr>
              <a:t>dartgo.org/pharmacy</a:t>
            </a:r>
            <a:endParaRPr lang="en-US" b="1" dirty="0">
              <a:solidFill>
                <a:srgbClr val="92D05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907815-634B-3C89-D99E-92B1C46202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210"/>
          <a:stretch/>
        </p:blipFill>
        <p:spPr>
          <a:xfrm>
            <a:off x="10094350" y="1060868"/>
            <a:ext cx="1247336" cy="115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28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19037-E2BD-D3CB-C418-0D16A5677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4552C0-E137-74D9-6CE2-BB173EEECFF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9600" y="1533579"/>
            <a:ext cx="10980326" cy="47921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National 2" panose="020B0504030502020203" pitchFamily="34" charset="0"/>
              </a:rPr>
              <a:t>Starting January 1, 2026</a:t>
            </a:r>
            <a:endParaRPr lang="en-US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 marL="457200" indent="-457200"/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$100 per month ($50/biweekly) pre-tax*</a:t>
            </a:r>
            <a:r>
              <a:rPr lang="en-US" dirty="0">
                <a:latin typeface="National 2" panose="020B0504030502020203" pitchFamily="34" charset="0"/>
              </a:rPr>
              <a:t> surcharge if they</a:t>
            </a:r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:</a:t>
            </a:r>
          </a:p>
          <a:p>
            <a:pPr marL="914400" lvl="1" indent="-457200"/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Cover a spouse with access to group medical insurance through their own employer</a:t>
            </a:r>
          </a:p>
          <a:p>
            <a:pPr marL="914400" lvl="1" indent="-457200"/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Cover a spouse who is retired and has access to a medical plan through their former employer.</a:t>
            </a:r>
          </a:p>
          <a:p>
            <a:pPr marL="457200" indent="-457200"/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Does NOT apply if you and your spouse both work for Dartmouth</a:t>
            </a:r>
          </a:p>
          <a:p>
            <a:pPr marL="457200" indent="-457200"/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Employees must </a:t>
            </a:r>
            <a:r>
              <a:rPr lang="en-US" b="1" dirty="0">
                <a:solidFill>
                  <a:srgbClr val="FF6600"/>
                </a:solidFill>
                <a:latin typeface="National 2" panose="020B0504030502020203" pitchFamily="34" charset="0"/>
              </a:rPr>
              <a:t>complete a spousal surcharge attestation </a:t>
            </a:r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in FlexOnline if covering a spouse in 2026</a:t>
            </a:r>
          </a:p>
          <a:p>
            <a:pPr marL="914400" lvl="1" indent="-457200"/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Will be prompted when they enroll in a medical plan</a:t>
            </a:r>
          </a:p>
          <a:p>
            <a:pPr marL="914400" lvl="1" indent="-457200"/>
            <a:endParaRPr lang="en-US" dirty="0">
              <a:latin typeface="National 2" panose="020B0504030502020203" pitchFamily="34" charset="0"/>
            </a:endParaRPr>
          </a:p>
          <a:p>
            <a:pPr marL="457200" lvl="1" indent="0">
              <a:buNone/>
            </a:pPr>
            <a:r>
              <a:rPr lang="en-US" sz="1800" dirty="0">
                <a:latin typeface="National 2" panose="020B0504030502020203" pitchFamily="34" charset="0"/>
              </a:rPr>
              <a:t>* post-tax for Research Fellows</a:t>
            </a:r>
            <a:endParaRPr lang="en-US" sz="1800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 marL="457200" indent="-457200"/>
            <a:endParaRPr lang="en-US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 marL="457200" indent="-457200"/>
            <a:endParaRPr lang="en-US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National 2" panose="020B0504030502020203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3AF8CC-F0FD-2148-72B5-008F651E9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82"/>
            <a:ext cx="12115800" cy="533399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National 2 Medium" panose="020B0604030502020203" pitchFamily="34" charset="0"/>
              </a:rPr>
              <a:t>MEDICAL PLAN SPOUSAL SURCHARGE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7F0EE2-2187-6EBD-BC16-EE022F2AAB3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18</a:t>
            </a:fld>
            <a:endParaRPr lang="en-AU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9B4FCD-73C6-2514-40D0-1474C7E8F125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solidFill>
            <a:srgbClr val="00693E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92D050"/>
                </a:solidFill>
              </a:rPr>
              <a:t>dartgo.org/spousal-surcharge</a:t>
            </a:r>
            <a:endParaRPr lang="en-US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94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82"/>
            <a:ext cx="12115800" cy="533399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National 2 Medium" panose="020B0604030502020203" pitchFamily="34" charset="0"/>
              </a:rPr>
              <a:t>VSP VISION COVERAGE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19</a:t>
            </a:fld>
            <a:endParaRPr lang="en-A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F33841-CB12-DC3C-8A3A-28D197CBDE4F}"/>
              </a:ext>
            </a:extLst>
          </p:cNvPr>
          <p:cNvSpPr/>
          <p:nvPr/>
        </p:nvSpPr>
        <p:spPr>
          <a:xfrm>
            <a:off x="0" y="6490692"/>
            <a:ext cx="12192000" cy="394202"/>
          </a:xfrm>
          <a:prstGeom prst="rect">
            <a:avLst/>
          </a:prstGeom>
          <a:solidFill>
            <a:srgbClr val="00693E"/>
          </a:solidFill>
          <a:ln>
            <a:solidFill>
              <a:srgbClr val="00693E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92D050"/>
                </a:solidFill>
              </a:rPr>
              <a:t>dartgo.org/vision</a:t>
            </a:r>
            <a:endParaRPr lang="en-US" b="1" dirty="0">
              <a:solidFill>
                <a:srgbClr val="92D05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7C6C92-ED01-1F36-BD18-1ED58D91B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3224" y="1314450"/>
            <a:ext cx="8769351" cy="43793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DB450C3-C0D2-D0B4-AA82-520745E1F981}"/>
              </a:ext>
            </a:extLst>
          </p:cNvPr>
          <p:cNvSpPr txBox="1"/>
          <p:nvPr/>
        </p:nvSpPr>
        <p:spPr>
          <a:xfrm>
            <a:off x="1733550" y="6034789"/>
            <a:ext cx="8734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 Enhancements shown are when using VSP in-network providers </a:t>
            </a:r>
          </a:p>
        </p:txBody>
      </p:sp>
    </p:spTree>
    <p:extLst>
      <p:ext uri="{BB962C8B-B14F-4D97-AF65-F5344CB8AC3E}">
        <p14:creationId xmlns:p14="http://schemas.microsoft.com/office/powerpoint/2010/main" val="301490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4279E-C343-479E-B28A-75FD3E66F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81000"/>
            <a:ext cx="8381986" cy="533400"/>
          </a:xfrm>
        </p:spPr>
        <p:txBody>
          <a:bodyPr/>
          <a:lstStyle/>
          <a:p>
            <a:pPr algn="ctr"/>
            <a:r>
              <a:rPr lang="en-US" sz="5400" dirty="0">
                <a:latin typeface="National 2 Medium" panose="020B0604030502020203" pitchFamily="34" charset="0"/>
              </a:rPr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E8D78C-83DE-448F-8AC3-41CB86B34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2</a:t>
            </a:fld>
            <a:endParaRPr lang="en-A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E934C2-F42C-423E-9EC9-E16398553736}"/>
              </a:ext>
            </a:extLst>
          </p:cNvPr>
          <p:cNvSpPr txBox="1"/>
          <p:nvPr/>
        </p:nvSpPr>
        <p:spPr>
          <a:xfrm>
            <a:off x="1219200" y="2075795"/>
            <a:ext cx="64343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Kate Eldridge</a:t>
            </a:r>
            <a:br>
              <a:rPr lang="en-US" sz="32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     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Senior Benefits Administrator</a:t>
            </a:r>
          </a:p>
          <a:p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Courtney Rotchford</a:t>
            </a:r>
            <a:br>
              <a:rPr lang="en-US" sz="32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     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Wellness Manager</a:t>
            </a:r>
          </a:p>
          <a:p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  <a:p>
            <a:pPr marL="568325" indent="-568325"/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Susan Sinclair</a:t>
            </a:r>
            <a:br>
              <a:rPr lang="en-US" sz="24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Retirement Plan Manager</a:t>
            </a:r>
          </a:p>
          <a:p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86D103-E795-1AB0-8029-3DACA0F91D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0" y="2506622"/>
            <a:ext cx="4223533" cy="2362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295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82"/>
            <a:ext cx="12115800" cy="533399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National 2 Medium" panose="020B0604030502020203" pitchFamily="34" charset="0"/>
              </a:rPr>
              <a:t>VSP VISION RATES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20</a:t>
            </a:fld>
            <a:endParaRPr lang="en-AU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F33841-CB12-DC3C-8A3A-28D197CBDE4F}"/>
              </a:ext>
            </a:extLst>
          </p:cNvPr>
          <p:cNvSpPr/>
          <p:nvPr/>
        </p:nvSpPr>
        <p:spPr>
          <a:xfrm>
            <a:off x="0" y="6490692"/>
            <a:ext cx="12192000" cy="394202"/>
          </a:xfrm>
          <a:prstGeom prst="rect">
            <a:avLst/>
          </a:prstGeom>
          <a:solidFill>
            <a:srgbClr val="00693E"/>
          </a:solidFill>
          <a:ln>
            <a:solidFill>
              <a:srgbClr val="00693E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92D050"/>
                </a:solidFill>
              </a:rPr>
              <a:t>dartgo.org/vision</a:t>
            </a:r>
            <a:endParaRPr lang="en-US" b="1" dirty="0">
              <a:solidFill>
                <a:srgbClr val="92D05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7E45B5-9553-0734-416D-E30039CB1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514600"/>
            <a:ext cx="10104472" cy="30909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3DC2DB8-CB28-8E82-4DC3-5A25ACA1923B}"/>
              </a:ext>
            </a:extLst>
          </p:cNvPr>
          <p:cNvSpPr txBox="1"/>
          <p:nvPr/>
        </p:nvSpPr>
        <p:spPr>
          <a:xfrm>
            <a:off x="1066800" y="1600200"/>
            <a:ext cx="10210800" cy="42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26.3% decrease in vision rates for 2026</a:t>
            </a:r>
          </a:p>
        </p:txBody>
      </p:sp>
    </p:spTree>
    <p:extLst>
      <p:ext uri="{BB962C8B-B14F-4D97-AF65-F5344CB8AC3E}">
        <p14:creationId xmlns:p14="http://schemas.microsoft.com/office/powerpoint/2010/main" val="62662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9325E-E56B-338E-94AE-6F18A75DB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6976E-E99C-BF9D-4378-0DB6DE287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14400"/>
            <a:ext cx="12039600" cy="381000"/>
          </a:xfrm>
        </p:spPr>
        <p:txBody>
          <a:bodyPr/>
          <a:lstStyle/>
          <a:p>
            <a:pPr algn="ctr"/>
            <a:r>
              <a:rPr lang="en-US" sz="5400" dirty="0">
                <a:latin typeface="National 2 Medium" panose="020B0604030502020203" pitchFamily="34" charset="0"/>
              </a:rPr>
              <a:t>DARTMOUTH BENEFITS OFFICE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5E9A21-7F92-3C83-C21D-1FA0424C6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91C8F6-4368-9899-037F-A17906F29BCB}"/>
              </a:ext>
            </a:extLst>
          </p:cNvPr>
          <p:cNvSpPr txBox="1"/>
          <p:nvPr/>
        </p:nvSpPr>
        <p:spPr>
          <a:xfrm>
            <a:off x="1066800" y="3048000"/>
            <a:ext cx="3886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What isn’t changing</a:t>
            </a:r>
          </a:p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 2026</a:t>
            </a:r>
          </a:p>
        </p:txBody>
      </p:sp>
      <p:pic>
        <p:nvPicPr>
          <p:cNvPr id="4" name="Picture 3" descr="A building with a tower and trees&#10;&#10;AI-generated content may be incorrect.">
            <a:extLst>
              <a:ext uri="{FF2B5EF4-FFF2-40B4-BE49-F238E27FC236}">
                <a16:creationId xmlns:a16="http://schemas.microsoft.com/office/drawing/2014/main" id="{5C5674CE-3C45-FC2C-2363-3C12F742F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1090" y="2362200"/>
            <a:ext cx="4477564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01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82"/>
            <a:ext cx="12115800" cy="533399"/>
          </a:xfrm>
          <a:noFill/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National 2 Medium" panose="020B0604030502020203" pitchFamily="34" charset="0"/>
              </a:rPr>
              <a:t>DENTAL INSURANCE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F33841-CB12-DC3C-8A3A-28D197CBDE4F}"/>
              </a:ext>
            </a:extLst>
          </p:cNvPr>
          <p:cNvSpPr/>
          <p:nvPr/>
        </p:nvSpPr>
        <p:spPr>
          <a:xfrm>
            <a:off x="0" y="6490692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dartgo.org/dental</a:t>
            </a:r>
            <a:endParaRPr kumimoji="0" lang="en-US" sz="2143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B3877A-CF64-366B-E44C-5D9A53B18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299737"/>
            <a:ext cx="9785643" cy="481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42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82"/>
            <a:ext cx="12115800" cy="533399"/>
          </a:xfrm>
          <a:noFill/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National 2 Medium" panose="020B0604030502020203" pitchFamily="34" charset="0"/>
              </a:rPr>
              <a:t>DENTAL RATES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F33841-CB12-DC3C-8A3A-28D197CBDE4F}"/>
              </a:ext>
            </a:extLst>
          </p:cNvPr>
          <p:cNvSpPr/>
          <p:nvPr/>
        </p:nvSpPr>
        <p:spPr>
          <a:xfrm>
            <a:off x="0" y="6490692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dartgo.org/dental</a:t>
            </a:r>
            <a:endParaRPr kumimoji="0" lang="en-US" sz="2143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D9E7A1-1220-B9D6-30DC-08276A0C38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81" y="2590800"/>
            <a:ext cx="10751638" cy="191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40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DBC3-0050-457E-BD10-EE4B37A2F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 anchor="ctr">
            <a:normAutofit/>
          </a:bodyPr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AU" sz="984" b="0" i="0" u="none" strike="noStrike" kern="1200" cap="none" spc="0" normalizeH="0" baseline="0" noProof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922B3B7-B118-4D15-9708-8EF6F85C9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3400"/>
            <a:ext cx="12192000" cy="394202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National 2 Medium" panose="020B0604030502020203" pitchFamily="34" charset="0"/>
              </a:rPr>
              <a:t>HEALTH “REIMBURSEMENT” ACCOUNT (HRA)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0386ED-E92F-4A36-AB3A-FA6D292454DE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dartgo.org/hra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6934F-32D2-4E01-839F-61AB1EAC16E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9600" y="1526596"/>
            <a:ext cx="11407860" cy="403600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National 2" panose="020B0504030502020203" pitchFamily="34" charset="0"/>
              </a:rPr>
              <a:t>Managed by Cigna Health</a:t>
            </a:r>
          </a:p>
          <a:p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Comes automatically with CCF and HDHP w/ HRA medical plans</a:t>
            </a:r>
          </a:p>
          <a:p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Contributions are available to use on 1/1/26</a:t>
            </a:r>
          </a:p>
          <a:p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An HRA is an employer contribution.  Employees cannot contribute to this plan</a:t>
            </a:r>
          </a:p>
          <a:p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Cigna</a:t>
            </a:r>
            <a:r>
              <a:rPr lang="en-US" b="1" dirty="0">
                <a:solidFill>
                  <a:schemeClr val="tx1"/>
                </a:solidFill>
                <a:latin typeface="National 2" panose="020B0504030502020203" pitchFamily="34" charset="0"/>
              </a:rPr>
              <a:t> automatically</a:t>
            </a:r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 “</a:t>
            </a:r>
            <a:r>
              <a:rPr lang="en-US" i="1" dirty="0">
                <a:solidFill>
                  <a:schemeClr val="tx1"/>
                </a:solidFill>
                <a:latin typeface="National 2" panose="020B0504030502020203" pitchFamily="34" charset="0"/>
              </a:rPr>
              <a:t>reimburses</a:t>
            </a:r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” your provider for </a:t>
            </a:r>
            <a:r>
              <a:rPr lang="en-US" b="1" dirty="0">
                <a:solidFill>
                  <a:srgbClr val="F08127"/>
                </a:solidFill>
                <a:latin typeface="National 2" panose="020B0504030502020203" pitchFamily="34" charset="0"/>
              </a:rPr>
              <a:t>deductible</a:t>
            </a:r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 and </a:t>
            </a:r>
            <a:r>
              <a:rPr lang="en-US" b="1" dirty="0">
                <a:solidFill>
                  <a:srgbClr val="F08127"/>
                </a:solidFill>
                <a:latin typeface="National 2" panose="020B0504030502020203" pitchFamily="34" charset="0"/>
              </a:rPr>
              <a:t>coinsurance</a:t>
            </a:r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 related services. No action required by you.</a:t>
            </a:r>
          </a:p>
          <a:p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Unspent HRA balances </a:t>
            </a:r>
            <a:r>
              <a:rPr lang="en-US" b="1" dirty="0">
                <a:solidFill>
                  <a:srgbClr val="F08127"/>
                </a:solidFill>
                <a:latin typeface="National 2" panose="020B0504030502020203" pitchFamily="34" charset="0"/>
              </a:rPr>
              <a:t>will carry over into 2026, </a:t>
            </a:r>
            <a:br>
              <a:rPr lang="en-US" b="1" dirty="0">
                <a:solidFill>
                  <a:srgbClr val="F08127"/>
                </a:solidFill>
                <a:latin typeface="National 2" panose="020B0504030502020203" pitchFamily="34" charset="0"/>
              </a:rPr>
            </a:br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if you remain in a medical plan that comes with </a:t>
            </a:r>
            <a:b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</a:br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an HRA account.</a:t>
            </a:r>
          </a:p>
          <a:p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67D009-0104-1818-FD6A-02CEE7152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1" y="4272688"/>
            <a:ext cx="4756158" cy="174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2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DBC3-0050-457E-BD10-EE4B37A2F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 anchor="ctr">
            <a:normAutofit/>
          </a:bodyPr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AU" sz="984" b="0" i="0" u="none" strike="noStrike" kern="1200" cap="none" spc="0" normalizeH="0" baseline="0" noProof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922B3B7-B118-4D15-9708-8EF6F85C9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3400"/>
            <a:ext cx="11546007" cy="394202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National 2 Medium" panose="020B0604030502020203" pitchFamily="34" charset="0"/>
              </a:rPr>
              <a:t>HEALTH “SAVINGS” ACCOUNT (HSA)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6934F-32D2-4E01-839F-61AB1EAC16E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1180" y="1447800"/>
            <a:ext cx="11407860" cy="487679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7200" b="1" dirty="0">
                <a:solidFill>
                  <a:schemeClr val="tx1"/>
                </a:solidFill>
                <a:latin typeface="National 2" panose="020B0504030502020203" pitchFamily="34" charset="0"/>
              </a:rPr>
              <a:t>Managed by Fidelity</a:t>
            </a:r>
          </a:p>
          <a:p>
            <a:r>
              <a:rPr lang="en-US" sz="6000" dirty="0">
                <a:solidFill>
                  <a:schemeClr val="tx1"/>
                </a:solidFill>
                <a:latin typeface="National 2" panose="020B0504030502020203" pitchFamily="34" charset="0"/>
              </a:rPr>
              <a:t>You may contribute when electing HDHP w/ HSA medical plan</a:t>
            </a:r>
          </a:p>
          <a:p>
            <a:r>
              <a:rPr lang="en-US" sz="6000" dirty="0">
                <a:solidFill>
                  <a:schemeClr val="tx1"/>
                </a:solidFill>
                <a:latin typeface="National 2" panose="020B0504030502020203" pitchFamily="34" charset="0"/>
              </a:rPr>
              <a:t>Participation in this benefit requires </a:t>
            </a:r>
            <a:r>
              <a:rPr lang="en-US" sz="6000" b="1" dirty="0">
                <a:solidFill>
                  <a:srgbClr val="F08127"/>
                </a:solidFill>
                <a:latin typeface="National 2" panose="020B0504030502020203" pitchFamily="34" charset="0"/>
              </a:rPr>
              <a:t>annual enrollment</a:t>
            </a:r>
            <a:endParaRPr lang="en-US" sz="6000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r>
              <a:rPr lang="en-US" sz="6000" dirty="0">
                <a:solidFill>
                  <a:schemeClr val="tx1"/>
                </a:solidFill>
                <a:latin typeface="National 2" panose="020B0504030502020203" pitchFamily="34" charset="0"/>
              </a:rPr>
              <a:t>Balances always carry over year after year</a:t>
            </a:r>
          </a:p>
          <a:p>
            <a:r>
              <a:rPr lang="en-US" sz="6000" b="1" dirty="0">
                <a:solidFill>
                  <a:srgbClr val="F08127"/>
                </a:solidFill>
                <a:latin typeface="National 2" panose="020B0504030502020203" pitchFamily="34" charset="0"/>
              </a:rPr>
              <a:t>Check eligibility </a:t>
            </a:r>
            <a:r>
              <a:rPr lang="en-US" sz="6000" dirty="0">
                <a:solidFill>
                  <a:schemeClr val="tx1"/>
                </a:solidFill>
                <a:latin typeface="National 2" panose="020B0504030502020203" pitchFamily="34" charset="0"/>
              </a:rPr>
              <a:t>prior to enrolling</a:t>
            </a:r>
          </a:p>
          <a:p>
            <a:pPr lvl="1"/>
            <a:r>
              <a:rPr lang="en-US" sz="6000" dirty="0">
                <a:solidFill>
                  <a:schemeClr val="tx1"/>
                </a:solidFill>
                <a:latin typeface="National 2" panose="020B0504030502020203" pitchFamily="34" charset="0"/>
              </a:rPr>
              <a:t>You are not eligible to contribute if your </a:t>
            </a:r>
            <a:r>
              <a:rPr lang="en-US" sz="6000" b="1" dirty="0">
                <a:solidFill>
                  <a:srgbClr val="F08127"/>
                </a:solidFill>
                <a:latin typeface="National 2" panose="020B0504030502020203" pitchFamily="34" charset="0"/>
              </a:rPr>
              <a:t>spouse or </a:t>
            </a:r>
            <a:br>
              <a:rPr lang="en-US" sz="6000" b="1" dirty="0">
                <a:solidFill>
                  <a:srgbClr val="F08127"/>
                </a:solidFill>
                <a:latin typeface="National 2" panose="020B0504030502020203" pitchFamily="34" charset="0"/>
              </a:rPr>
            </a:br>
            <a:r>
              <a:rPr lang="en-US" sz="6000" b="1" dirty="0">
                <a:solidFill>
                  <a:srgbClr val="F08127"/>
                </a:solidFill>
                <a:latin typeface="National 2" panose="020B0504030502020203" pitchFamily="34" charset="0"/>
              </a:rPr>
              <a:t>parent can claim you </a:t>
            </a:r>
            <a:r>
              <a:rPr lang="en-US" sz="6000" dirty="0">
                <a:solidFill>
                  <a:schemeClr val="tx1"/>
                </a:solidFill>
                <a:latin typeface="National 2" panose="020B0504030502020203" pitchFamily="34" charset="0"/>
              </a:rPr>
              <a:t>on their HCFSA</a:t>
            </a:r>
            <a:endParaRPr lang="en-US" sz="6000" dirty="0">
              <a:solidFill>
                <a:schemeClr val="tx1"/>
              </a:solidFill>
              <a:highlight>
                <a:srgbClr val="FF00FF"/>
              </a:highlight>
              <a:latin typeface="National 2" panose="020B0504030502020203" pitchFamily="34" charset="0"/>
            </a:endParaRPr>
          </a:p>
          <a:p>
            <a:pPr lvl="1"/>
            <a:r>
              <a:rPr lang="en-US" sz="6000" dirty="0">
                <a:solidFill>
                  <a:schemeClr val="tx1"/>
                </a:solidFill>
                <a:latin typeface="National 2" panose="020B0504030502020203" pitchFamily="34" charset="0"/>
              </a:rPr>
              <a:t>If turning age 65 and enrolling in Medicare </a:t>
            </a:r>
            <a:br>
              <a:rPr lang="en-US" sz="6000" dirty="0">
                <a:solidFill>
                  <a:schemeClr val="tx1"/>
                </a:solidFill>
                <a:latin typeface="National 2" panose="020B0504030502020203" pitchFamily="34" charset="0"/>
              </a:rPr>
            </a:br>
            <a:r>
              <a:rPr lang="en-US" sz="6000" b="1" dirty="0">
                <a:solidFill>
                  <a:srgbClr val="F08127"/>
                </a:solidFill>
                <a:latin typeface="National 2" panose="020B0504030502020203" pitchFamily="34" charset="0"/>
              </a:rPr>
              <a:t>stop contributions six months prior </a:t>
            </a:r>
            <a:r>
              <a:rPr lang="en-US" sz="6000" dirty="0">
                <a:solidFill>
                  <a:schemeClr val="tx1"/>
                </a:solidFill>
                <a:latin typeface="National 2" panose="020B0504030502020203" pitchFamily="34" charset="0"/>
              </a:rPr>
              <a:t>to your </a:t>
            </a:r>
            <a:br>
              <a:rPr lang="en-US" sz="6000" dirty="0">
                <a:solidFill>
                  <a:schemeClr val="tx1"/>
                </a:solidFill>
                <a:latin typeface="National 2" panose="020B0504030502020203" pitchFamily="34" charset="0"/>
              </a:rPr>
            </a:br>
            <a:r>
              <a:rPr lang="en-US" sz="6000" dirty="0">
                <a:solidFill>
                  <a:schemeClr val="tx1"/>
                </a:solidFill>
                <a:latin typeface="National 2" panose="020B0504030502020203" pitchFamily="34" charset="0"/>
              </a:rPr>
              <a:t>65</a:t>
            </a:r>
            <a:r>
              <a:rPr lang="en-US" sz="6000" baseline="30000" dirty="0">
                <a:solidFill>
                  <a:schemeClr val="tx1"/>
                </a:solidFill>
                <a:latin typeface="National 2" panose="020B0504030502020203" pitchFamily="34" charset="0"/>
              </a:rPr>
              <a:t>th</a:t>
            </a:r>
            <a:r>
              <a:rPr lang="en-US" sz="6000" dirty="0">
                <a:solidFill>
                  <a:schemeClr val="tx1"/>
                </a:solidFill>
                <a:latin typeface="National 2" panose="020B0504030502020203" pitchFamily="34" charset="0"/>
              </a:rPr>
              <a:t> birthday</a:t>
            </a:r>
          </a:p>
          <a:p>
            <a:endParaRPr lang="en-US" sz="7000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endParaRPr lang="en-US" sz="9600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ED3515-DB52-4104-9880-43FC4A68584A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dartgo.org/hsa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133E048-0421-7D6D-7C86-CEFD8B356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5180" y="4238624"/>
            <a:ext cx="3685640" cy="1615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60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DBC3-0050-457E-BD10-EE4B37A2F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 anchor="ctr">
            <a:normAutofit/>
          </a:bodyPr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AU" sz="984" b="0" i="0" u="none" strike="noStrike" kern="1200" cap="none" spc="0" normalizeH="0" baseline="0" noProof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922B3B7-B118-4D15-9708-8EF6F85C9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16116"/>
            <a:ext cx="12191999" cy="394202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National 2 Medium" panose="020B0604030502020203" pitchFamily="34" charset="0"/>
              </a:rPr>
              <a:t>HEALTH CARE FLEXIBLE “SPENDING” ACCOUNTS</a:t>
            </a:r>
            <a:br>
              <a:rPr lang="en-US" sz="3200" b="1" dirty="0">
                <a:latin typeface="National 2 Medium" panose="020B0604030502020203" pitchFamily="34" charset="0"/>
              </a:rPr>
            </a:br>
            <a:endParaRPr lang="en-US" sz="3200" b="1" dirty="0">
              <a:latin typeface="National 2 Medium" panose="020B0604030502020203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ED3515-DB52-4104-9880-43FC4A68584A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dartgo.org/hcfsa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894F790-2D74-6D13-25FC-880E750CD78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13877" y="2183578"/>
            <a:ext cx="9930323" cy="40360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National 2" panose="020B0504030502020203" pitchFamily="34" charset="0"/>
              </a:rPr>
              <a:t>Eligibility for the $250 Dartmouth Contribution in a HCFSA</a:t>
            </a:r>
          </a:p>
          <a:p>
            <a:pPr marL="457200" indent="-457200"/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Biweekly paid </a:t>
            </a:r>
            <a:r>
              <a:rPr lang="en-US" b="1" dirty="0">
                <a:solidFill>
                  <a:srgbClr val="F08127"/>
                </a:solidFill>
                <a:latin typeface="National 2" panose="020B0504030502020203" pitchFamily="34" charset="0"/>
              </a:rPr>
              <a:t>OR</a:t>
            </a:r>
          </a:p>
          <a:p>
            <a:pPr marL="457200" indent="-457200"/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Monthly paid and earning $60,000/year or less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08127"/>
                </a:solidFill>
                <a:latin typeface="National 2" panose="020B0504030502020203" pitchFamily="34" charset="0"/>
              </a:rPr>
              <a:t>    AND</a:t>
            </a:r>
          </a:p>
          <a:p>
            <a:pPr marL="457200" indent="-457200"/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Enrolled in the OAP medical plan; </a:t>
            </a:r>
            <a:r>
              <a:rPr lang="en-US" b="1" dirty="0">
                <a:solidFill>
                  <a:srgbClr val="F08127"/>
                </a:solidFill>
                <a:latin typeface="National 2" panose="020B0504030502020203" pitchFamily="34" charset="0"/>
              </a:rPr>
              <a:t>OR</a:t>
            </a:r>
          </a:p>
          <a:p>
            <a:pPr marL="457200" indent="-457200"/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Waiving Dartmouth Medical Coverage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C87F4B-EE46-E11C-B2E8-6D22C01C4E4D}"/>
              </a:ext>
            </a:extLst>
          </p:cNvPr>
          <p:cNvSpPr txBox="1"/>
          <p:nvPr/>
        </p:nvSpPr>
        <p:spPr>
          <a:xfrm>
            <a:off x="674730" y="1463303"/>
            <a:ext cx="10972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Managed by Sentinel Benefits</a:t>
            </a:r>
          </a:p>
        </p:txBody>
      </p:sp>
    </p:spTree>
    <p:extLst>
      <p:ext uri="{BB962C8B-B14F-4D97-AF65-F5344CB8AC3E}">
        <p14:creationId xmlns:p14="http://schemas.microsoft.com/office/powerpoint/2010/main" val="32852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DBC3-0050-457E-BD10-EE4B37A2F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 anchor="ctr">
            <a:normAutofit/>
          </a:bodyPr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AU" sz="984" b="0" i="0" u="none" strike="noStrike" kern="1200" cap="none" spc="0" normalizeH="0" baseline="0" noProof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922B3B7-B118-4D15-9708-8EF6F85C9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16116"/>
            <a:ext cx="12191999" cy="394202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National 2 Medium" panose="020B0604030502020203" pitchFamily="34" charset="0"/>
              </a:rPr>
              <a:t>HEALTH CARE FLEXIBLE “SPENDING” ACCOUNTS</a:t>
            </a:r>
            <a:br>
              <a:rPr lang="en-US" sz="3200" b="1" dirty="0">
                <a:latin typeface="National 2 Medium" panose="020B0604030502020203" pitchFamily="34" charset="0"/>
              </a:rPr>
            </a:br>
            <a:endParaRPr lang="en-US" sz="3200" b="1" dirty="0">
              <a:latin typeface="National 2 Medium" panose="020B0604030502020203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ED3515-DB52-4104-9880-43FC4A68584A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dartgo.org/hcfsa </a:t>
            </a: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 </a:t>
            </a: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dartgo.org/lpfsa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160276-BE6A-47C6-8416-3241E9585E1E}"/>
              </a:ext>
            </a:extLst>
          </p:cNvPr>
          <p:cNvSpPr txBox="1"/>
          <p:nvPr/>
        </p:nvSpPr>
        <p:spPr>
          <a:xfrm>
            <a:off x="1333500" y="5896741"/>
            <a:ext cx="952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ational2"/>
                <a:ea typeface="+mn-ea"/>
                <a:cs typeface="+mn-cs"/>
              </a:rPr>
              <a:t>NEW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2"/>
                <a:ea typeface="+mn-ea"/>
                <a:cs typeface="+mn-cs"/>
              </a:rPr>
              <a:t>- Research Associate B’s are now eligible to contribute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252871-A66A-BAA8-FB58-AD1D039EE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038" y="1160156"/>
            <a:ext cx="9041062" cy="453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81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DBC3-0050-457E-BD10-EE4B37A2F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 anchor="ctr">
            <a:normAutofit/>
          </a:bodyPr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AU" sz="984" b="0" i="0" u="none" strike="noStrike" kern="1200" cap="none" spc="0" normalizeH="0" baseline="0" noProof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922B3B7-B118-4D15-9708-8EF6F85C9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16116"/>
            <a:ext cx="12191999" cy="394202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000" b="1" dirty="0">
                <a:latin typeface="National 2 Medium" panose="020B0604030502020203" pitchFamily="34" charset="0"/>
              </a:rPr>
              <a:t>DEPENDENT CARE FLEXIBLE “SPENDING” ACCOUNT (DCFSA)</a:t>
            </a:r>
            <a:br>
              <a:rPr lang="en-US" sz="3200" b="1" dirty="0">
                <a:latin typeface="National 2 Medium" panose="020B0604030502020203" pitchFamily="34" charset="0"/>
              </a:rPr>
            </a:br>
            <a:endParaRPr lang="en-US" sz="3200" b="1" dirty="0">
              <a:latin typeface="National 2 Medium" panose="020B0604030502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6934F-32D2-4E01-839F-61AB1EAC16E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3399" y="1219200"/>
            <a:ext cx="11430001" cy="50226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National 2" panose="020B0504030502020203" pitchFamily="34" charset="0"/>
              </a:rPr>
              <a:t>Managed by Sentinel Benefits</a:t>
            </a:r>
          </a:p>
          <a:p>
            <a:r>
              <a:rPr lang="en-US" sz="2400" dirty="0">
                <a:solidFill>
                  <a:schemeClr val="tx1"/>
                </a:solidFill>
                <a:latin typeface="National 2" panose="020B0504030502020203" pitchFamily="34" charset="0"/>
              </a:rPr>
              <a:t>Pre-tax deductions can be used to pay for eligible </a:t>
            </a:r>
            <a:r>
              <a:rPr lang="en-US" sz="2400" b="1" dirty="0">
                <a:solidFill>
                  <a:srgbClr val="F08127"/>
                </a:solidFill>
                <a:latin typeface="National 2" panose="020B0504030502020203" pitchFamily="34" charset="0"/>
              </a:rPr>
              <a:t>child </a:t>
            </a:r>
            <a:r>
              <a:rPr lang="en-US" sz="2400" dirty="0">
                <a:solidFill>
                  <a:schemeClr val="tx1"/>
                </a:solidFill>
                <a:latin typeface="National 2" panose="020B0504030502020203" pitchFamily="34" charset="0"/>
              </a:rPr>
              <a:t>and</a:t>
            </a:r>
            <a:r>
              <a:rPr lang="en-US" sz="2400" b="1" dirty="0">
                <a:solidFill>
                  <a:srgbClr val="F08127"/>
                </a:solidFill>
                <a:latin typeface="National 2" panose="020B0504030502020203" pitchFamily="34" charset="0"/>
              </a:rPr>
              <a:t> adult day care</a:t>
            </a:r>
            <a:r>
              <a:rPr lang="en-US" sz="2400" dirty="0">
                <a:solidFill>
                  <a:schemeClr val="tx1"/>
                </a:solidFill>
                <a:latin typeface="National 2" panose="020B0504030502020203" pitchFamily="34" charset="0"/>
              </a:rPr>
              <a:t> services including </a:t>
            </a:r>
            <a:r>
              <a:rPr lang="en-US" sz="2400" b="1" dirty="0">
                <a:solidFill>
                  <a:srgbClr val="F08127"/>
                </a:solidFill>
                <a:latin typeface="National 2" panose="020B0504030502020203" pitchFamily="34" charset="0"/>
              </a:rPr>
              <a:t>summer day camps</a:t>
            </a:r>
            <a:r>
              <a:rPr lang="en-US" sz="2400" dirty="0">
                <a:solidFill>
                  <a:schemeClr val="tx1"/>
                </a:solidFill>
                <a:latin typeface="National 2" panose="020B0504030502020203" pitchFamily="34" charset="0"/>
              </a:rPr>
              <a:t> and </a:t>
            </a:r>
            <a:r>
              <a:rPr lang="en-US" sz="2400" b="1" dirty="0">
                <a:solidFill>
                  <a:srgbClr val="F08127"/>
                </a:solidFill>
                <a:latin typeface="National 2" panose="020B0504030502020203" pitchFamily="34" charset="0"/>
              </a:rPr>
              <a:t>after school programs</a:t>
            </a:r>
            <a:endParaRPr lang="en-US" sz="2400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National 2" panose="020B0504030502020203" pitchFamily="34" charset="0"/>
              </a:rPr>
              <a:t>Participation in this benefit requires </a:t>
            </a:r>
            <a:r>
              <a:rPr lang="en-US" sz="2400" b="1" dirty="0">
                <a:solidFill>
                  <a:srgbClr val="F08127"/>
                </a:solidFill>
                <a:latin typeface="National 2" panose="020B0504030502020203" pitchFamily="34" charset="0"/>
              </a:rPr>
              <a:t>annual enrollment</a:t>
            </a:r>
            <a:endParaRPr lang="en-US" sz="2400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r>
              <a:rPr lang="en-US" sz="2400" b="1" dirty="0">
                <a:solidFill>
                  <a:srgbClr val="F08127"/>
                </a:solidFill>
                <a:latin typeface="National 2" panose="020B0504030502020203" pitchFamily="34" charset="0"/>
              </a:rPr>
              <a:t>Use it or lose it </a:t>
            </a:r>
            <a:r>
              <a:rPr lang="en-US" sz="2400" dirty="0">
                <a:solidFill>
                  <a:schemeClr val="tx1"/>
                </a:solidFill>
                <a:latin typeface="National 2" panose="020B0504030502020203" pitchFamily="34" charset="0"/>
              </a:rPr>
              <a:t>benefit</a:t>
            </a:r>
          </a:p>
          <a:p>
            <a:r>
              <a:rPr lang="en-US" sz="2400" b="1" dirty="0">
                <a:solidFill>
                  <a:srgbClr val="FF0000"/>
                </a:solidFill>
                <a:latin typeface="National 2" panose="020B0504030502020203" pitchFamily="34" charset="0"/>
              </a:rPr>
              <a:t>NEW </a:t>
            </a:r>
            <a:r>
              <a:rPr lang="en-US" sz="2400" dirty="0">
                <a:solidFill>
                  <a:schemeClr val="tx1"/>
                </a:solidFill>
                <a:latin typeface="National 2" panose="020B0504030502020203" pitchFamily="34" charset="0"/>
              </a:rPr>
              <a:t>- Increased Limit for 2026</a:t>
            </a:r>
          </a:p>
          <a:p>
            <a:endParaRPr lang="en-US" sz="2100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ED3515-DB52-4104-9880-43FC4A68584A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dartgo.org/dcfsa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AE23821-AFB3-07BE-6731-37E395886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943" y="4902358"/>
            <a:ext cx="5867400" cy="127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4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DBC3-0050-457E-BD10-EE4B37A2F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 anchor="ctr">
            <a:normAutofit/>
          </a:bodyPr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AU" sz="984" b="0" i="0" u="none" strike="noStrike" kern="1200" cap="none" spc="0" normalizeH="0" baseline="0" noProof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922B3B7-B118-4D15-9708-8EF6F85C9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3400"/>
            <a:ext cx="11546007" cy="394202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National 2 Medium" panose="020B0604030502020203" pitchFamily="34" charset="0"/>
              </a:rPr>
              <a:t>DCFSA WITH CHILDCARE SUBSIDY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6934F-32D2-4E01-839F-61AB1EAC16E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60917" y="981123"/>
            <a:ext cx="11634150" cy="5202736"/>
          </a:xfrm>
        </p:spPr>
        <p:txBody>
          <a:bodyPr>
            <a:normAutofit fontScale="25000" lnSpcReduction="20000"/>
          </a:bodyPr>
          <a:lstStyle/>
          <a:p>
            <a:endParaRPr lang="en-US" sz="8800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r>
              <a:rPr lang="en-US" sz="9600" dirty="0">
                <a:solidFill>
                  <a:schemeClr val="tx1"/>
                </a:solidFill>
                <a:latin typeface="National 2" panose="020B0504030502020203" pitchFamily="34" charset="0"/>
              </a:rPr>
              <a:t>Legal parents or guardians of a child aged 0 through 5, may receive a </a:t>
            </a:r>
            <a:r>
              <a:rPr lang="en-US" sz="9600" b="1" dirty="0">
                <a:solidFill>
                  <a:srgbClr val="F08127"/>
                </a:solidFill>
                <a:latin typeface="National 2" panose="020B0504030502020203" pitchFamily="34" charset="0"/>
              </a:rPr>
              <a:t>contribution to a DCFSA </a:t>
            </a:r>
            <a:r>
              <a:rPr lang="en-US" sz="9600" dirty="0">
                <a:solidFill>
                  <a:schemeClr val="tx1"/>
                </a:solidFill>
                <a:latin typeface="National 2" panose="020B0504030502020203" pitchFamily="34" charset="0"/>
              </a:rPr>
              <a:t>account, each pay period, up to the child’s sixth birthday</a:t>
            </a:r>
          </a:p>
          <a:p>
            <a:r>
              <a:rPr lang="en-US" sz="9600" dirty="0">
                <a:solidFill>
                  <a:schemeClr val="tx1"/>
                </a:solidFill>
                <a:latin typeface="National 2" panose="020B0504030502020203" pitchFamily="34" charset="0"/>
              </a:rPr>
              <a:t>Per the IRS, </a:t>
            </a:r>
            <a:r>
              <a:rPr lang="en-US" sz="9600" b="1" dirty="0">
                <a:solidFill>
                  <a:srgbClr val="F08127"/>
                </a:solidFill>
                <a:latin typeface="National 2" panose="020B0504030502020203" pitchFamily="34" charset="0"/>
              </a:rPr>
              <a:t>DCFSA rules and limits will apply</a:t>
            </a:r>
            <a:endParaRPr lang="en-US" sz="9600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r>
              <a:rPr lang="en-US" sz="9600" dirty="0">
                <a:solidFill>
                  <a:schemeClr val="tx1"/>
                </a:solidFill>
                <a:latin typeface="National 2" panose="020B0504030502020203" pitchFamily="34" charset="0"/>
              </a:rPr>
              <a:t>Participation in this benefit </a:t>
            </a:r>
            <a:r>
              <a:rPr lang="en-US" sz="9600" b="1" dirty="0">
                <a:solidFill>
                  <a:srgbClr val="F08127"/>
                </a:solidFill>
                <a:latin typeface="National 2" panose="020B0504030502020203" pitchFamily="34" charset="0"/>
              </a:rPr>
              <a:t>requires</a:t>
            </a:r>
            <a:r>
              <a:rPr lang="en-US" sz="9600" dirty="0">
                <a:solidFill>
                  <a:schemeClr val="tx1"/>
                </a:solidFill>
                <a:latin typeface="National 2" panose="020B0504030502020203" pitchFamily="34" charset="0"/>
              </a:rPr>
              <a:t> </a:t>
            </a:r>
            <a:r>
              <a:rPr lang="en-US" sz="9600" b="1" dirty="0">
                <a:solidFill>
                  <a:srgbClr val="F08127"/>
                </a:solidFill>
                <a:latin typeface="National 2" panose="020B0504030502020203" pitchFamily="34" charset="0"/>
              </a:rPr>
              <a:t>annual enrollment</a:t>
            </a:r>
          </a:p>
          <a:p>
            <a:r>
              <a:rPr lang="en-US" sz="9600" dirty="0">
                <a:solidFill>
                  <a:schemeClr val="tx1"/>
                </a:solidFill>
                <a:latin typeface="National 2" panose="020B0504030502020203" pitchFamily="34" charset="0"/>
              </a:rPr>
              <a:t>There is a limit of </a:t>
            </a:r>
            <a:r>
              <a:rPr lang="en-US" sz="9600" b="1" dirty="0">
                <a:solidFill>
                  <a:srgbClr val="F08127"/>
                </a:solidFill>
                <a:latin typeface="National 2" panose="020B0504030502020203" pitchFamily="34" charset="0"/>
              </a:rPr>
              <a:t>one subsidy per family </a:t>
            </a:r>
            <a:r>
              <a:rPr lang="en-US" sz="9600" dirty="0">
                <a:solidFill>
                  <a:schemeClr val="tx1"/>
                </a:solidFill>
                <a:latin typeface="National 2" panose="020B0504030502020203" pitchFamily="34" charset="0"/>
              </a:rPr>
              <a:t>regardless of the number of eligible children</a:t>
            </a:r>
          </a:p>
          <a:p>
            <a:r>
              <a:rPr lang="en-US" sz="9600" b="1" dirty="0">
                <a:solidFill>
                  <a:srgbClr val="F08127"/>
                </a:solidFill>
                <a:latin typeface="National 2" panose="020B0504030502020203" pitchFamily="34" charset="0"/>
              </a:rPr>
              <a:t>Subsidy</a:t>
            </a:r>
            <a:r>
              <a:rPr lang="en-US" sz="9600" dirty="0">
                <a:solidFill>
                  <a:schemeClr val="tx1"/>
                </a:solidFill>
                <a:latin typeface="National 2" panose="020B0504030502020203" pitchFamily="34" charset="0"/>
              </a:rPr>
              <a:t> amount </a:t>
            </a:r>
            <a:r>
              <a:rPr lang="en-US" sz="9600" b="1" dirty="0">
                <a:solidFill>
                  <a:srgbClr val="F08127"/>
                </a:solidFill>
                <a:latin typeface="National 2" panose="020B0504030502020203" pitchFamily="34" charset="0"/>
              </a:rPr>
              <a:t>counts</a:t>
            </a:r>
            <a:r>
              <a:rPr lang="en-US" sz="9600" dirty="0">
                <a:solidFill>
                  <a:schemeClr val="tx1"/>
                </a:solidFill>
                <a:latin typeface="National 2" panose="020B0504030502020203" pitchFamily="34" charset="0"/>
              </a:rPr>
              <a:t> </a:t>
            </a:r>
            <a:r>
              <a:rPr lang="en-US" sz="9600" b="1" dirty="0">
                <a:solidFill>
                  <a:srgbClr val="F08127"/>
                </a:solidFill>
                <a:latin typeface="National 2" panose="020B0504030502020203" pitchFamily="34" charset="0"/>
              </a:rPr>
              <a:t>toward</a:t>
            </a:r>
            <a:r>
              <a:rPr lang="en-US" sz="9600" dirty="0">
                <a:solidFill>
                  <a:schemeClr val="tx1"/>
                </a:solidFill>
                <a:latin typeface="National 2" panose="020B0504030502020203" pitchFamily="34" charset="0"/>
              </a:rPr>
              <a:t> DCFSA </a:t>
            </a:r>
            <a:br>
              <a:rPr lang="en-US" sz="9600" dirty="0">
                <a:solidFill>
                  <a:schemeClr val="tx1"/>
                </a:solidFill>
                <a:latin typeface="National 2" panose="020B0504030502020203" pitchFamily="34" charset="0"/>
              </a:rPr>
            </a:br>
            <a:r>
              <a:rPr lang="en-US" sz="9600" b="1" dirty="0">
                <a:solidFill>
                  <a:srgbClr val="F08127"/>
                </a:solidFill>
                <a:latin typeface="National 2" panose="020B0504030502020203" pitchFamily="34" charset="0"/>
              </a:rPr>
              <a:t>limit</a:t>
            </a:r>
          </a:p>
          <a:p>
            <a:r>
              <a:rPr lang="en-US" sz="9600" b="1" dirty="0">
                <a:solidFill>
                  <a:srgbClr val="F08127"/>
                </a:solidFill>
                <a:latin typeface="National 2" panose="020B0504030502020203" pitchFamily="34" charset="0"/>
              </a:rPr>
              <a:t>Use it or lose it </a:t>
            </a:r>
            <a:r>
              <a:rPr lang="en-US" sz="9600" dirty="0">
                <a:solidFill>
                  <a:schemeClr val="tx1"/>
                </a:solidFill>
                <a:latin typeface="National 2" panose="020B0504030502020203" pitchFamily="34" charset="0"/>
              </a:rPr>
              <a:t>benefit</a:t>
            </a:r>
          </a:p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ED3515-DB52-4104-9880-43FC4A68584A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dartgo.org/child-care-subsidy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CBE05B-9600-8D50-2ED4-B9E1C4BB5D48}"/>
              </a:ext>
            </a:extLst>
          </p:cNvPr>
          <p:cNvSpPr txBox="1"/>
          <p:nvPr/>
        </p:nvSpPr>
        <p:spPr>
          <a:xfrm>
            <a:off x="7409823" y="6066619"/>
            <a:ext cx="4321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Annual salary is determined during open enrollment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607DF1-5B81-27B3-E8D4-EB8C2447B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6551" y="4599196"/>
            <a:ext cx="5048509" cy="137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12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4279E-C343-479E-B28A-75FD3E66F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14400"/>
            <a:ext cx="12039600" cy="381000"/>
          </a:xfrm>
        </p:spPr>
        <p:txBody>
          <a:bodyPr/>
          <a:lstStyle/>
          <a:p>
            <a:pPr algn="ctr"/>
            <a:r>
              <a:rPr lang="en-US" sz="5400" dirty="0">
                <a:latin typeface="National 2 Medium" panose="020B0604030502020203" pitchFamily="34" charset="0"/>
              </a:rPr>
              <a:t>QUESTIONS???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E8D78C-83DE-448F-8AC3-41CB86B34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7DE0E-AFB1-41FD-BC35-27DB61CA125F}" type="slidenum">
              <a:rPr lang="en-AU" smtClean="0"/>
              <a:pPr/>
              <a:t>3</a:t>
            </a:fld>
            <a:endParaRPr lang="en-A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E934C2-F42C-423E-9EC9-E16398553736}"/>
              </a:ext>
            </a:extLst>
          </p:cNvPr>
          <p:cNvSpPr txBox="1"/>
          <p:nvPr/>
        </p:nvSpPr>
        <p:spPr>
          <a:xfrm>
            <a:off x="1219200" y="2133600"/>
            <a:ext cx="9525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Type your questions into the zoom Q&amp;A and a member of the team will answer.</a:t>
            </a:r>
          </a:p>
          <a:p>
            <a:endParaRPr lang="en-US" sz="3200" b="1" dirty="0">
              <a:solidFill>
                <a:schemeClr val="bg1">
                  <a:lumMod val="9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Personal questions should be sent to Human.Resources.Benefits@dartmouth.edu</a:t>
            </a:r>
          </a:p>
        </p:txBody>
      </p:sp>
    </p:spTree>
    <p:extLst>
      <p:ext uri="{BB962C8B-B14F-4D97-AF65-F5344CB8AC3E}">
        <p14:creationId xmlns:p14="http://schemas.microsoft.com/office/powerpoint/2010/main" val="391796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DBC3-0050-457E-BD10-EE4B37A2F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 anchor="ctr">
            <a:normAutofit/>
          </a:bodyPr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AU" sz="984" b="0" i="0" u="none" strike="noStrike" kern="1200" cap="none" spc="0" normalizeH="0" baseline="0" noProof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922B3B7-B118-4D15-9708-8EF6F85C9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16116"/>
            <a:ext cx="12191999" cy="394202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000" b="1" dirty="0">
                <a:latin typeface="National 2 Medium" panose="020B0604030502020203" pitchFamily="34" charset="0"/>
              </a:rPr>
              <a:t>THE FSA DEBIT CARD</a:t>
            </a:r>
            <a:br>
              <a:rPr lang="en-US" sz="3200" b="1" dirty="0">
                <a:latin typeface="National 2 Medium" panose="020B0604030502020203" pitchFamily="34" charset="0"/>
              </a:rPr>
            </a:br>
            <a:endParaRPr lang="en-US" sz="3200" b="1" dirty="0">
              <a:latin typeface="National 2 Medium" panose="020B0604030502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6934F-32D2-4E01-839F-61AB1EAC16E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3399" y="1219200"/>
            <a:ext cx="11430001" cy="4979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National 2" panose="020B0504030502020203" pitchFamily="34" charset="0"/>
              </a:rPr>
              <a:t>Managed by Sentinel Benefits</a:t>
            </a:r>
          </a:p>
          <a:p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New enrollees will receive a Sentinel Benefits debit card to help pay expenses at the time of service</a:t>
            </a:r>
          </a:p>
          <a:p>
            <a:r>
              <a:rPr lang="en-US" dirty="0">
                <a:solidFill>
                  <a:schemeClr val="tx1"/>
                </a:solidFill>
                <a:latin typeface="National 2" panose="020B0504030502020203" pitchFamily="34" charset="0"/>
              </a:rPr>
              <a:t>Use one VISA debit card for all of Sentinel’s FSA products year after year, until the card expires</a:t>
            </a:r>
            <a:endParaRPr lang="en-US" sz="2100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ED3515-DB52-4104-9880-43FC4A68584A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dartgo.org/fsa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FF3030-E4CC-D685-743E-155A10C7691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8200" y="3886200"/>
            <a:ext cx="3406860" cy="217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52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58AE3F-B13C-440A-8E0D-04E1A53860C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23875" y="1210539"/>
            <a:ext cx="11010375" cy="46150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chemeClr val="tx1"/>
                </a:solidFill>
                <a:latin typeface="National 2" panose="020B0504030502020203" pitchFamily="34" charset="0"/>
              </a:rPr>
              <a:t>$50,000 basic life option </a:t>
            </a:r>
          </a:p>
          <a:p>
            <a:pPr marL="742950" lvl="1" indent="-285750"/>
            <a:r>
              <a:rPr lang="en-US" sz="1600" dirty="0">
                <a:solidFill>
                  <a:schemeClr val="tx1"/>
                </a:solidFill>
                <a:latin typeface="National 2" panose="020B0504030502020203" pitchFamily="34" charset="0"/>
              </a:rPr>
              <a:t>For faculty, exempt and non-exempt employees at no cost</a:t>
            </a:r>
          </a:p>
          <a:p>
            <a:pPr marL="742950" lvl="1" indent="-285750"/>
            <a:r>
              <a:rPr lang="en-US" sz="1600" dirty="0">
                <a:solidFill>
                  <a:schemeClr val="tx1"/>
                </a:solidFill>
                <a:latin typeface="National 2" panose="020B0504030502020203" pitchFamily="34" charset="0"/>
              </a:rPr>
              <a:t>SEIU employees please refer to your union contract.</a:t>
            </a:r>
          </a:p>
          <a:p>
            <a:pPr marL="742950" lvl="1" indent="-285750"/>
            <a:r>
              <a:rPr lang="en-US" sz="1600" dirty="0">
                <a:solidFill>
                  <a:schemeClr val="tx1"/>
                </a:solidFill>
                <a:latin typeface="National 2" panose="020B0504030502020203" pitchFamily="34" charset="0"/>
              </a:rPr>
              <a:t>Research Associate B’s and Research Fellows pay for this benefit.</a:t>
            </a:r>
          </a:p>
          <a:p>
            <a:pPr marL="0" indent="0">
              <a:buNone/>
            </a:pPr>
            <a:r>
              <a:rPr lang="en-US" sz="1900" b="1" dirty="0">
                <a:solidFill>
                  <a:schemeClr val="tx1"/>
                </a:solidFill>
              </a:rPr>
              <a:t>Supplemental Life Insurance</a:t>
            </a:r>
          </a:p>
          <a:p>
            <a:pPr marL="914400" lvl="1" indent="-457200"/>
            <a:r>
              <a:rPr lang="en-US" sz="1600" dirty="0">
                <a:solidFill>
                  <a:schemeClr val="tx1"/>
                </a:solidFill>
              </a:rPr>
              <a:t>Eligible employees can elect 1x to 8x annual salary to a maximum coverage level of $1.5M</a:t>
            </a:r>
          </a:p>
          <a:p>
            <a:pPr marL="914400" lvl="1" indent="-457200"/>
            <a:r>
              <a:rPr lang="en-US" sz="1600" dirty="0">
                <a:solidFill>
                  <a:schemeClr val="tx1"/>
                </a:solidFill>
              </a:rPr>
              <a:t>Increasing life insurance coverage during open enrollment requires </a:t>
            </a:r>
            <a:r>
              <a:rPr lang="en-US" sz="1600" b="1" dirty="0">
                <a:solidFill>
                  <a:srgbClr val="F08127"/>
                </a:solidFill>
              </a:rPr>
              <a:t>Evidence of Insurability</a:t>
            </a:r>
            <a:r>
              <a:rPr lang="en-US" sz="1600" dirty="0">
                <a:solidFill>
                  <a:schemeClr val="tx1"/>
                </a:solidFill>
              </a:rPr>
              <a:t> (EOI). </a:t>
            </a:r>
          </a:p>
          <a:p>
            <a:pPr marL="0" indent="0">
              <a:buNone/>
            </a:pPr>
            <a:r>
              <a:rPr lang="en-US" sz="1900" b="1" dirty="0">
                <a:solidFill>
                  <a:schemeClr val="tx1"/>
                </a:solidFill>
              </a:rPr>
              <a:t>Dependent Life Insurance</a:t>
            </a:r>
            <a:endParaRPr lang="en-US" sz="1900" dirty="0">
              <a:solidFill>
                <a:schemeClr val="tx1"/>
              </a:solidFill>
            </a:endParaRPr>
          </a:p>
          <a:p>
            <a:pPr marL="914400" lvl="1" indent="-457200"/>
            <a:r>
              <a:rPr lang="en-US" sz="1600" b="1" dirty="0">
                <a:solidFill>
                  <a:srgbClr val="F08127"/>
                </a:solidFill>
              </a:rPr>
              <a:t>$25,000 </a:t>
            </a:r>
            <a:r>
              <a:rPr lang="en-US" sz="1600" dirty="0">
                <a:solidFill>
                  <a:schemeClr val="tx1"/>
                </a:solidFill>
              </a:rPr>
              <a:t>coverage for </a:t>
            </a:r>
            <a:r>
              <a:rPr lang="en-US" sz="1600" b="1" dirty="0">
                <a:solidFill>
                  <a:srgbClr val="F08127"/>
                </a:solidFill>
              </a:rPr>
              <a:t>spouse</a:t>
            </a:r>
            <a:r>
              <a:rPr lang="en-US" sz="1600" dirty="0">
                <a:solidFill>
                  <a:schemeClr val="tx1"/>
                </a:solidFill>
              </a:rPr>
              <a:t>  and </a:t>
            </a:r>
            <a:r>
              <a:rPr lang="en-US" sz="1600" b="1" dirty="0">
                <a:solidFill>
                  <a:srgbClr val="F08127"/>
                </a:solidFill>
              </a:rPr>
              <a:t>$10,000 </a:t>
            </a:r>
            <a:r>
              <a:rPr lang="en-US" sz="1600" dirty="0">
                <a:solidFill>
                  <a:schemeClr val="tx1"/>
                </a:solidFill>
              </a:rPr>
              <a:t>coverage per </a:t>
            </a:r>
            <a:r>
              <a:rPr lang="en-US" sz="1600" b="1" dirty="0">
                <a:solidFill>
                  <a:srgbClr val="F08127"/>
                </a:solidFill>
              </a:rPr>
              <a:t>child </a:t>
            </a:r>
            <a:r>
              <a:rPr lang="en-US" sz="1600" dirty="0">
                <a:solidFill>
                  <a:schemeClr val="tx1"/>
                </a:solidFill>
              </a:rPr>
              <a:t>(no additional cost per child)</a:t>
            </a:r>
          </a:p>
          <a:p>
            <a:pPr marL="914400" lvl="1" indent="-457200"/>
            <a:r>
              <a:rPr lang="en-US" sz="1600" dirty="0">
                <a:solidFill>
                  <a:schemeClr val="tx1"/>
                </a:solidFill>
              </a:rPr>
              <a:t>Research Associate B’s and Research Fellows are not eligible for this benefit</a:t>
            </a:r>
          </a:p>
          <a:p>
            <a:pPr marL="0" indent="0">
              <a:buNone/>
            </a:pPr>
            <a:endParaRPr lang="en-US" sz="19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9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900" dirty="0">
              <a:solidFill>
                <a:schemeClr val="tx1"/>
              </a:solidFill>
            </a:endParaRPr>
          </a:p>
          <a:p>
            <a:pPr marL="285750" indent="-285750"/>
            <a:endParaRPr lang="en-US" sz="2200" dirty="0">
              <a:latin typeface="National 2" panose="020B0504030502020203" pitchFamily="34" charset="0"/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DBC3-0050-457E-BD10-EE4B37A2F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D8534B11-0829-4B70-9F8D-E103F0B54E8B}"/>
              </a:ext>
            </a:extLst>
          </p:cNvPr>
          <p:cNvSpPr txBox="1">
            <a:spLocks/>
          </p:cNvSpPr>
          <p:nvPr/>
        </p:nvSpPr>
        <p:spPr>
          <a:xfrm>
            <a:off x="0" y="533400"/>
            <a:ext cx="12268200" cy="457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 lnSpcReduction="10000"/>
          </a:bodyPr>
          <a:lstStyle>
            <a:lvl1pPr algn="l" defTabSz="64297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42974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 Medium" panose="020B0604030502020203" pitchFamily="34" charset="0"/>
                <a:ea typeface="+mj-ea"/>
                <a:cs typeface="+mj-cs"/>
              </a:rPr>
              <a:t>LIFE INSURANCE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97FD37-3052-4F70-A235-9C0B090811E6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dartgo.org/life-insurance</a:t>
            </a:r>
          </a:p>
        </p:txBody>
      </p:sp>
    </p:spTree>
    <p:extLst>
      <p:ext uri="{BB962C8B-B14F-4D97-AF65-F5344CB8AC3E}">
        <p14:creationId xmlns:p14="http://schemas.microsoft.com/office/powerpoint/2010/main" val="297081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58AE3F-B13C-440A-8E0D-04E1A53860C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04800" y="1459999"/>
            <a:ext cx="11187147" cy="4648200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tx1"/>
                </a:solidFill>
              </a:rPr>
              <a:t>You can allocate your life insurance beneficiaries in FlexOnline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 at any time during the year.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tx1"/>
                </a:solidFill>
              </a:rPr>
              <a:t>Use this opportunity to </a:t>
            </a:r>
            <a:r>
              <a:rPr lang="en-US" sz="2400" b="1" dirty="0">
                <a:solidFill>
                  <a:srgbClr val="F08127"/>
                </a:solidFill>
              </a:rPr>
              <a:t>review and make revisions </a:t>
            </a:r>
            <a:r>
              <a:rPr lang="en-US" sz="2400" dirty="0">
                <a:solidFill>
                  <a:schemeClr val="tx1"/>
                </a:solidFill>
              </a:rPr>
              <a:t>to any of the following life insurance products: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tx1"/>
                </a:solidFill>
              </a:rPr>
              <a:t>Basic Life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tx1"/>
                </a:solidFill>
              </a:rPr>
              <a:t>Supplemental Life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tx1"/>
                </a:solidFill>
              </a:rPr>
              <a:t>Accidental Death &amp; Dismemberment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tx1"/>
                </a:solidFill>
              </a:rPr>
              <a:t>Business Travel Accident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tx1"/>
                </a:solidFill>
              </a:rPr>
              <a:t>Within FlexOnline, click on </a:t>
            </a:r>
            <a:r>
              <a:rPr lang="en-US" sz="2400" b="1" dirty="0">
                <a:solidFill>
                  <a:srgbClr val="F08127"/>
                </a:solidFill>
              </a:rPr>
              <a:t>My Profile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and then </a:t>
            </a:r>
            <a:r>
              <a:rPr lang="en-US" sz="2400" b="1" dirty="0">
                <a:solidFill>
                  <a:srgbClr val="F08127"/>
                </a:solidFill>
              </a:rPr>
              <a:t>Beneficiaries</a:t>
            </a:r>
            <a:r>
              <a:rPr lang="en-US" sz="2400" dirty="0">
                <a:solidFill>
                  <a:schemeClr val="tx1"/>
                </a:solidFill>
              </a:rPr>
              <a:t> to make changes.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DBC3-0050-457E-BD10-EE4B37A2F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7F1D500D-86E6-4D83-B958-BF7753EB1958}"/>
              </a:ext>
            </a:extLst>
          </p:cNvPr>
          <p:cNvSpPr txBox="1">
            <a:spLocks/>
          </p:cNvSpPr>
          <p:nvPr/>
        </p:nvSpPr>
        <p:spPr>
          <a:xfrm>
            <a:off x="0" y="533400"/>
            <a:ext cx="12268200" cy="457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 lnSpcReduction="10000"/>
          </a:bodyPr>
          <a:lstStyle>
            <a:lvl1pPr algn="l" defTabSz="64297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42974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 Medium" panose="020B0604030502020203" pitchFamily="34" charset="0"/>
                <a:ea typeface="+mj-ea"/>
                <a:cs typeface="+mj-cs"/>
              </a:rPr>
              <a:t>LIFE INSURANCE BENEFICIARIES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6480FB-AD96-4804-9C3F-1F0240A4E7FB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dartgo.org/life-insurance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B62D4D-8A13-D326-FBF8-EF230BCED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3276600"/>
            <a:ext cx="2215301" cy="2770487"/>
          </a:xfrm>
          <a:prstGeom prst="rect">
            <a:avLst/>
          </a:prstGeom>
        </p:spPr>
      </p:pic>
      <p:sp>
        <p:nvSpPr>
          <p:cNvPr id="11" name="Arrow: Left 10">
            <a:extLst>
              <a:ext uri="{FF2B5EF4-FFF2-40B4-BE49-F238E27FC236}">
                <a16:creationId xmlns:a16="http://schemas.microsoft.com/office/drawing/2014/main" id="{C5ACBCC0-9689-3BAA-7930-6499EB673C17}"/>
              </a:ext>
            </a:extLst>
          </p:cNvPr>
          <p:cNvSpPr/>
          <p:nvPr/>
        </p:nvSpPr>
        <p:spPr>
          <a:xfrm>
            <a:off x="10515600" y="3931343"/>
            <a:ext cx="685800" cy="335857"/>
          </a:xfrm>
          <a:prstGeom prst="leftArrow">
            <a:avLst/>
          </a:prstGeom>
          <a:solidFill>
            <a:srgbClr val="F08127"/>
          </a:solidFill>
          <a:ln>
            <a:solidFill>
              <a:srgbClr val="F081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Arrow: Left 11">
            <a:extLst>
              <a:ext uri="{FF2B5EF4-FFF2-40B4-BE49-F238E27FC236}">
                <a16:creationId xmlns:a16="http://schemas.microsoft.com/office/drawing/2014/main" id="{AD673C5A-BF02-D445-ABB6-B2C8BE55DC8E}"/>
              </a:ext>
            </a:extLst>
          </p:cNvPr>
          <p:cNvSpPr/>
          <p:nvPr/>
        </p:nvSpPr>
        <p:spPr>
          <a:xfrm>
            <a:off x="10506959" y="4949070"/>
            <a:ext cx="685800" cy="335857"/>
          </a:xfrm>
          <a:prstGeom prst="leftArrow">
            <a:avLst/>
          </a:prstGeom>
          <a:solidFill>
            <a:srgbClr val="F08127"/>
          </a:solidFill>
          <a:ln>
            <a:solidFill>
              <a:srgbClr val="F081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88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58AE3F-B13C-440A-8E0D-04E1A53860C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90088" y="1212599"/>
            <a:ext cx="11187147" cy="5029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chemeClr val="tx1"/>
                </a:solidFill>
              </a:rPr>
              <a:t>Managed by Lincoln Financial Group</a:t>
            </a:r>
          </a:p>
          <a:p>
            <a:pPr algn="l"/>
            <a:r>
              <a:rPr lang="en-US" sz="3100" b="0" i="0" u="none" strike="noStrike" baseline="0" dirty="0">
                <a:solidFill>
                  <a:schemeClr val="tx1"/>
                </a:solidFill>
                <a:latin typeface="Gotham-Book"/>
              </a:rPr>
              <a:t>Dartmouth College provides 50% pay replacement at no cost </a:t>
            </a:r>
            <a:br>
              <a:rPr lang="en-US" sz="3100" b="0" i="0" u="none" strike="noStrike" baseline="0" dirty="0">
                <a:solidFill>
                  <a:schemeClr val="tx1"/>
                </a:solidFill>
                <a:latin typeface="Gotham-Book"/>
              </a:rPr>
            </a:br>
            <a:r>
              <a:rPr lang="en-US" sz="3100" b="0" i="0" u="none" strike="noStrike" baseline="0" dirty="0">
                <a:solidFill>
                  <a:schemeClr val="tx1"/>
                </a:solidFill>
                <a:latin typeface="Gotham-Book"/>
              </a:rPr>
              <a:t>to employees up to a maximum of $15,000 per month </a:t>
            </a:r>
          </a:p>
          <a:p>
            <a:pPr algn="l"/>
            <a:r>
              <a:rPr lang="en-US" sz="3100" dirty="0">
                <a:solidFill>
                  <a:schemeClr val="tx1"/>
                </a:solidFill>
                <a:latin typeface="Gotham-Book"/>
              </a:rPr>
              <a:t>You may </a:t>
            </a:r>
            <a:r>
              <a:rPr lang="en-US" sz="3100" b="1" dirty="0">
                <a:solidFill>
                  <a:srgbClr val="F08127"/>
                </a:solidFill>
                <a:latin typeface="Gotham-Book"/>
              </a:rPr>
              <a:t>increase existing coverage by 10% during open enrollment </a:t>
            </a:r>
            <a:r>
              <a:rPr lang="en-US" sz="3100" dirty="0">
                <a:solidFill>
                  <a:schemeClr val="tx1"/>
                </a:solidFill>
                <a:latin typeface="Gotham-Book"/>
              </a:rPr>
              <a:t>to 60% or 70% for an additional cost.</a:t>
            </a:r>
          </a:p>
          <a:p>
            <a:pPr lvl="1"/>
            <a:r>
              <a:rPr lang="en-US" sz="2700" dirty="0">
                <a:solidFill>
                  <a:schemeClr val="tx1"/>
                </a:solidFill>
                <a:latin typeface="Gotham-Book"/>
              </a:rPr>
              <a:t>You may also decrease coverage during open enrollment.</a:t>
            </a:r>
            <a:endParaRPr lang="en-US" sz="2700" b="0" i="0" u="none" strike="noStrike" baseline="0" dirty="0">
              <a:solidFill>
                <a:schemeClr val="tx1"/>
              </a:solidFill>
              <a:latin typeface="Gotham-Book"/>
            </a:endParaRPr>
          </a:p>
          <a:p>
            <a:pPr algn="l"/>
            <a:r>
              <a:rPr lang="en-US" sz="3100" dirty="0">
                <a:solidFill>
                  <a:schemeClr val="tx1"/>
                </a:solidFill>
                <a:latin typeface="Gotham-Book"/>
              </a:rPr>
              <a:t>Employees actively receiving LTD benefits are not eligible to buy additional coverage.</a:t>
            </a:r>
          </a:p>
          <a:p>
            <a:pPr marL="0" indent="0" algn="l">
              <a:buNone/>
            </a:pPr>
            <a:endParaRPr lang="en-US" sz="3100" dirty="0">
              <a:solidFill>
                <a:schemeClr val="tx1"/>
              </a:solidFill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DBC3-0050-457E-BD10-EE4B37A2F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8C36B734-4001-444B-88AA-39548DD40270}"/>
              </a:ext>
            </a:extLst>
          </p:cNvPr>
          <p:cNvSpPr txBox="1">
            <a:spLocks/>
          </p:cNvSpPr>
          <p:nvPr/>
        </p:nvSpPr>
        <p:spPr>
          <a:xfrm>
            <a:off x="0" y="533400"/>
            <a:ext cx="12268200" cy="457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 lnSpcReduction="10000"/>
          </a:bodyPr>
          <a:lstStyle>
            <a:lvl1pPr algn="l" defTabSz="64297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42974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 Medium" panose="020B0604030502020203" pitchFamily="34" charset="0"/>
                <a:ea typeface="+mj-ea"/>
                <a:cs typeface="+mj-cs"/>
              </a:rPr>
              <a:t>LONG-TERM DISABILITY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FBFBA8-494A-458A-9E3F-A60F9C58339B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dartgo.org/disability</a:t>
            </a:r>
          </a:p>
        </p:txBody>
      </p:sp>
    </p:spTree>
    <p:extLst>
      <p:ext uri="{BB962C8B-B14F-4D97-AF65-F5344CB8AC3E}">
        <p14:creationId xmlns:p14="http://schemas.microsoft.com/office/powerpoint/2010/main" val="296368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58AE3F-B13C-440A-8E0D-04E1A53860C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943600" y="1727073"/>
            <a:ext cx="6018117" cy="4619404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sz="2600" dirty="0">
                <a:solidFill>
                  <a:schemeClr val="tx1"/>
                </a:solidFill>
              </a:rPr>
              <a:t>These are </a:t>
            </a:r>
            <a:r>
              <a:rPr lang="en-US" sz="2600" b="1" dirty="0">
                <a:solidFill>
                  <a:srgbClr val="F08127"/>
                </a:solidFill>
              </a:rPr>
              <a:t>not health </a:t>
            </a:r>
            <a:br>
              <a:rPr lang="en-US" sz="2600" b="1" dirty="0">
                <a:solidFill>
                  <a:srgbClr val="F08127"/>
                </a:solidFill>
              </a:rPr>
            </a:br>
            <a:r>
              <a:rPr lang="en-US" sz="2600" b="1" dirty="0">
                <a:solidFill>
                  <a:srgbClr val="F08127"/>
                </a:solidFill>
              </a:rPr>
              <a:t> insurance</a:t>
            </a:r>
            <a:r>
              <a:rPr lang="en-US" sz="2600" dirty="0">
                <a:solidFill>
                  <a:schemeClr val="tx1"/>
                </a:solidFill>
              </a:rPr>
              <a:t> plans</a:t>
            </a:r>
          </a:p>
          <a:p>
            <a:pPr lvl="1"/>
            <a:r>
              <a:rPr lang="en-US" sz="2600" dirty="0">
                <a:solidFill>
                  <a:schemeClr val="tx1"/>
                </a:solidFill>
              </a:rPr>
              <a:t>They are designed to “</a:t>
            </a:r>
            <a:r>
              <a:rPr lang="en-US" sz="2600" b="1" dirty="0">
                <a:solidFill>
                  <a:srgbClr val="F08127"/>
                </a:solidFill>
              </a:rPr>
              <a:t>compliment</a:t>
            </a:r>
            <a:r>
              <a:rPr lang="en-US" sz="2600" dirty="0">
                <a:solidFill>
                  <a:schemeClr val="tx1"/>
                </a:solidFill>
              </a:rPr>
              <a:t>” your existing health insurance plan</a:t>
            </a:r>
          </a:p>
          <a:p>
            <a:pPr lvl="1"/>
            <a:r>
              <a:rPr lang="en-US" sz="2600" dirty="0">
                <a:solidFill>
                  <a:schemeClr val="tx1"/>
                </a:solidFill>
              </a:rPr>
              <a:t>Receive </a:t>
            </a:r>
            <a:r>
              <a:rPr lang="en-US" sz="2600" b="1" dirty="0">
                <a:solidFill>
                  <a:srgbClr val="F08127"/>
                </a:solidFill>
              </a:rPr>
              <a:t>lump sum payments </a:t>
            </a:r>
            <a:r>
              <a:rPr lang="en-US" sz="2600" dirty="0">
                <a:solidFill>
                  <a:schemeClr val="tx1"/>
                </a:solidFill>
              </a:rPr>
              <a:t>for services incurred</a:t>
            </a:r>
          </a:p>
          <a:p>
            <a:pPr lvl="1"/>
            <a:r>
              <a:rPr lang="en-US" sz="2600" dirty="0">
                <a:solidFill>
                  <a:schemeClr val="tx1"/>
                </a:solidFill>
              </a:rPr>
              <a:t>If you are enrolled in a Dartmouth medical plan and experience an eligible claim, </a:t>
            </a:r>
            <a:r>
              <a:rPr lang="en-US" sz="2600" b="1" dirty="0">
                <a:solidFill>
                  <a:srgbClr val="F08127"/>
                </a:solidFill>
              </a:rPr>
              <a:t>Cigna will notify you </a:t>
            </a:r>
            <a:r>
              <a:rPr lang="en-US" sz="2600" dirty="0">
                <a:solidFill>
                  <a:schemeClr val="tx1"/>
                </a:solidFill>
              </a:rPr>
              <a:t>to submit a voluntary benefit claim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DBC3-0050-457E-BD10-EE4B37A2F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69B697DC-38DF-479E-BAC7-DE7F9496CE25}"/>
              </a:ext>
            </a:extLst>
          </p:cNvPr>
          <p:cNvSpPr txBox="1">
            <a:spLocks/>
          </p:cNvSpPr>
          <p:nvPr/>
        </p:nvSpPr>
        <p:spPr>
          <a:xfrm>
            <a:off x="-82138" y="638395"/>
            <a:ext cx="12268200" cy="599209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algn="l" defTabSz="64297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42974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j-ea"/>
                <a:cs typeface="+mj-cs"/>
              </a:rPr>
              <a:t>VOLUNTARY BENEFITS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 Medium" panose="020B0604030502020203" pitchFamily="34" charset="0"/>
              <a:ea typeface="+mj-ea"/>
              <a:cs typeface="+mj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74224E8-E4EF-4D9D-AC60-2D276CC726AB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dartgo.org/voluntary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D49916-86B8-0558-1B9F-5A0B8214EC8E}"/>
              </a:ext>
            </a:extLst>
          </p:cNvPr>
          <p:cNvSpPr txBox="1"/>
          <p:nvPr/>
        </p:nvSpPr>
        <p:spPr>
          <a:xfrm>
            <a:off x="474925" y="2075622"/>
            <a:ext cx="53162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Hospital Indemnity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Insurance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(in-patient hospital stays)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Personal Accident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Insurance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(cost associated with accidental injury)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Critical Illness/Cancer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Insurance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(diagnosis of covered critical illness + a $50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annual health screening incentive)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D0062A-9DC6-1BA7-AE9B-B177B982DD5C}"/>
              </a:ext>
            </a:extLst>
          </p:cNvPr>
          <p:cNvSpPr txBox="1"/>
          <p:nvPr/>
        </p:nvSpPr>
        <p:spPr>
          <a:xfrm>
            <a:off x="474925" y="1237604"/>
            <a:ext cx="48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Managed By Cigna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024D2A-FE5E-8D42-FA9E-F298B4E7D0DD}"/>
              </a:ext>
            </a:extLst>
          </p:cNvPr>
          <p:cNvSpPr txBox="1"/>
          <p:nvPr/>
        </p:nvSpPr>
        <p:spPr>
          <a:xfrm>
            <a:off x="885162" y="5239931"/>
            <a:ext cx="4495800" cy="9233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View and access claims information through the same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mycigna.com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portal that you use to view your medical claims.</a:t>
            </a:r>
          </a:p>
        </p:txBody>
      </p:sp>
    </p:spTree>
    <p:extLst>
      <p:ext uri="{BB962C8B-B14F-4D97-AF65-F5344CB8AC3E}">
        <p14:creationId xmlns:p14="http://schemas.microsoft.com/office/powerpoint/2010/main" val="86257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F8F3D-F985-2550-1576-FA613E4BE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E25A2-CC69-1C56-20BF-D76E02B20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14400"/>
            <a:ext cx="12039600" cy="381000"/>
          </a:xfrm>
        </p:spPr>
        <p:txBody>
          <a:bodyPr/>
          <a:lstStyle/>
          <a:p>
            <a:pPr algn="ctr"/>
            <a:r>
              <a:rPr lang="en-US" sz="5400" dirty="0">
                <a:latin typeface="National 2 Medium" panose="020B0604030502020203" pitchFamily="34" charset="0"/>
              </a:rPr>
              <a:t>DARTMOUTH BENEFITS OFFICE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04F4EB-0630-35B9-546E-D217A2B4C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910700-6AF8-FC71-E7E2-E2FC9F1811C8}"/>
              </a:ext>
            </a:extLst>
          </p:cNvPr>
          <p:cNvSpPr txBox="1"/>
          <p:nvPr/>
        </p:nvSpPr>
        <p:spPr>
          <a:xfrm>
            <a:off x="1066800" y="3048000"/>
            <a:ext cx="44775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Other </a:t>
            </a:r>
          </a:p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Important</a:t>
            </a:r>
          </a:p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Information</a:t>
            </a:r>
          </a:p>
        </p:txBody>
      </p:sp>
      <p:pic>
        <p:nvPicPr>
          <p:cNvPr id="4" name="Picture 3" descr="A building with a tower and trees&#10;&#10;AI-generated content may be incorrect.">
            <a:extLst>
              <a:ext uri="{FF2B5EF4-FFF2-40B4-BE49-F238E27FC236}">
                <a16:creationId xmlns:a16="http://schemas.microsoft.com/office/drawing/2014/main" id="{98B4B9B1-CB1B-7389-969A-C00536A97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1090" y="2362200"/>
            <a:ext cx="4477564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42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58AE3F-B13C-440A-8E0D-04E1A53860C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19053" y="1449527"/>
            <a:ext cx="11546007" cy="4875073"/>
          </a:xfrm>
        </p:spPr>
        <p:txBody>
          <a:bodyPr>
            <a:normAutofit/>
          </a:bodyPr>
          <a:lstStyle/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DBC3-0050-457E-BD10-EE4B37A2F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69B697DC-38DF-479E-BAC7-DE7F9496CE25}"/>
              </a:ext>
            </a:extLst>
          </p:cNvPr>
          <p:cNvSpPr txBox="1">
            <a:spLocks/>
          </p:cNvSpPr>
          <p:nvPr/>
        </p:nvSpPr>
        <p:spPr>
          <a:xfrm>
            <a:off x="0" y="533400"/>
            <a:ext cx="12268200" cy="457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 lnSpcReduction="10000"/>
          </a:bodyPr>
          <a:lstStyle>
            <a:lvl1pPr algn="l" defTabSz="64297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42974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 Medium" panose="020B0604030502020203" pitchFamily="34" charset="0"/>
                <a:ea typeface="+mj-ea"/>
                <a:cs typeface="+mj-cs"/>
              </a:rPr>
              <a:t>ENROLLING IN BENEFITS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36BEB9-88F7-6D44-2117-E31CEB2A99B6}"/>
              </a:ext>
            </a:extLst>
          </p:cNvPr>
          <p:cNvSpPr txBox="1"/>
          <p:nvPr/>
        </p:nvSpPr>
        <p:spPr>
          <a:xfrm>
            <a:off x="6019800" y="1676400"/>
            <a:ext cx="532188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Access FlexOnline and enroll in your health and wellness benefit wherever you see this link.  </a:t>
            </a:r>
          </a:p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Use your single sign on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Dartmouth ID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password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to log in.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C47389-AC83-A8FC-AF66-FF5BA78B56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7451" y="1580727"/>
            <a:ext cx="3276600" cy="35181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FB866E-A60B-C9F9-46D2-B5459C3A3F5B}"/>
              </a:ext>
            </a:extLst>
          </p:cNvPr>
          <p:cNvSpPr txBox="1"/>
          <p:nvPr/>
        </p:nvSpPr>
        <p:spPr>
          <a:xfrm>
            <a:off x="705451" y="5576220"/>
            <a:ext cx="48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FlexOnline.Dartmouth.edu</a:t>
            </a:r>
          </a:p>
        </p:txBody>
      </p:sp>
    </p:spTree>
    <p:extLst>
      <p:ext uri="{BB962C8B-B14F-4D97-AF65-F5344CB8AC3E}">
        <p14:creationId xmlns:p14="http://schemas.microsoft.com/office/powerpoint/2010/main" val="108264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D6C5DF0-EA67-07AC-78DC-6AFE072B0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313889"/>
            <a:ext cx="8678072" cy="4867833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58AE3F-B13C-440A-8E0D-04E1A53860C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19053" y="1449527"/>
            <a:ext cx="11546007" cy="4875073"/>
          </a:xfrm>
        </p:spPr>
        <p:txBody>
          <a:bodyPr>
            <a:normAutofit/>
          </a:bodyPr>
          <a:lstStyle/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DBC3-0050-457E-BD10-EE4B37A2F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69B697DC-38DF-479E-BAC7-DE7F9496CE25}"/>
              </a:ext>
            </a:extLst>
          </p:cNvPr>
          <p:cNvSpPr txBox="1">
            <a:spLocks/>
          </p:cNvSpPr>
          <p:nvPr/>
        </p:nvSpPr>
        <p:spPr>
          <a:xfrm>
            <a:off x="-228600" y="507705"/>
            <a:ext cx="12192000" cy="457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 lnSpcReduction="10000"/>
          </a:bodyPr>
          <a:lstStyle>
            <a:lvl1pPr algn="l" defTabSz="64297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42974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 Medium" panose="020B0604030502020203" pitchFamily="34" charset="0"/>
                <a:ea typeface="+mj-ea"/>
                <a:cs typeface="+mj-cs"/>
              </a:rPr>
              <a:t>FLEXONLINE ENROLLMENT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9B2709A-D0E6-4A17-8E30-2AD3F729F067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C4DD8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C514F4E5-5C16-ABF7-7F9A-CFAD40A44663}"/>
              </a:ext>
            </a:extLst>
          </p:cNvPr>
          <p:cNvSpPr/>
          <p:nvPr/>
        </p:nvSpPr>
        <p:spPr>
          <a:xfrm>
            <a:off x="3352800" y="3085701"/>
            <a:ext cx="762000" cy="41910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646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58AE3F-B13C-440A-8E0D-04E1A53860C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19053" y="1449527"/>
            <a:ext cx="11546007" cy="4875073"/>
          </a:xfrm>
        </p:spPr>
        <p:txBody>
          <a:bodyPr>
            <a:normAutofit/>
          </a:bodyPr>
          <a:lstStyle/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DBC3-0050-457E-BD10-EE4B37A2F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69B697DC-38DF-479E-BAC7-DE7F9496CE25}"/>
              </a:ext>
            </a:extLst>
          </p:cNvPr>
          <p:cNvSpPr txBox="1">
            <a:spLocks/>
          </p:cNvSpPr>
          <p:nvPr/>
        </p:nvSpPr>
        <p:spPr>
          <a:xfrm>
            <a:off x="0" y="498858"/>
            <a:ext cx="12192000" cy="457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 lnSpcReduction="10000"/>
          </a:bodyPr>
          <a:lstStyle>
            <a:lvl1pPr algn="l" defTabSz="64297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42974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 Medium" panose="020B0604030502020203" pitchFamily="34" charset="0"/>
                <a:ea typeface="+mj-ea"/>
                <a:cs typeface="+mj-cs"/>
              </a:rPr>
              <a:t>ask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 Medium" panose="020B0604030502020203" pitchFamily="34" charset="0"/>
                <a:ea typeface="+mj-ea"/>
                <a:cs typeface="+mj-cs"/>
              </a:rPr>
              <a:t> EMMA DECISION TOOL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9B2709A-D0E6-4A17-8E30-2AD3F729F067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C4DD8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11AF860-6973-CCDA-2AFF-B6BB1A5B674F}"/>
              </a:ext>
            </a:extLst>
          </p:cNvPr>
          <p:cNvGrpSpPr/>
          <p:nvPr/>
        </p:nvGrpSpPr>
        <p:grpSpPr>
          <a:xfrm>
            <a:off x="1143000" y="1431054"/>
            <a:ext cx="5943600" cy="4456430"/>
            <a:chOff x="2895600" y="1401713"/>
            <a:chExt cx="5943600" cy="4456430"/>
          </a:xfrm>
        </p:grpSpPr>
        <p:pic>
          <p:nvPicPr>
            <p:cNvPr id="9" name="Picture 8" descr="Graphical user interface, text&#10;&#10;Description automatically generated">
              <a:extLst>
                <a:ext uri="{FF2B5EF4-FFF2-40B4-BE49-F238E27FC236}">
                  <a16:creationId xmlns:a16="http://schemas.microsoft.com/office/drawing/2014/main" id="{9803BA04-9BBE-740C-DAE7-1327EA8A0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5600" y="1401713"/>
              <a:ext cx="5943600" cy="4456430"/>
            </a:xfrm>
            <a:prstGeom prst="rect">
              <a:avLst/>
            </a:prstGeom>
          </p:spPr>
        </p:pic>
        <p:sp>
          <p:nvSpPr>
            <p:cNvPr id="3" name="Arrow: Left 2">
              <a:extLst>
                <a:ext uri="{FF2B5EF4-FFF2-40B4-BE49-F238E27FC236}">
                  <a16:creationId xmlns:a16="http://schemas.microsoft.com/office/drawing/2014/main" id="{88462228-40A8-9E83-5F63-9E59798C2451}"/>
                </a:ext>
              </a:extLst>
            </p:cNvPr>
            <p:cNvSpPr/>
            <p:nvPr/>
          </p:nvSpPr>
          <p:spPr>
            <a:xfrm>
              <a:off x="7010400" y="5103673"/>
              <a:ext cx="1219200" cy="609600"/>
            </a:xfrm>
            <a:prstGeom prst="leftArrow">
              <a:avLst/>
            </a:prstGeom>
            <a:solidFill>
              <a:srgbClr val="FF0000"/>
            </a:solidFill>
            <a:ln>
              <a:solidFill>
                <a:srgbClr val="F01D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143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81AAA9E-DEBA-B871-24C7-49C4FBC29A46}"/>
              </a:ext>
            </a:extLst>
          </p:cNvPr>
          <p:cNvSpPr txBox="1"/>
          <p:nvPr/>
        </p:nvSpPr>
        <p:spPr>
          <a:xfrm>
            <a:off x="7696200" y="1360125"/>
            <a:ext cx="410054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Explains benefits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Answers common questions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Try different scenarios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Provides estimated annual costs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Helps with decision making</a:t>
            </a:r>
          </a:p>
        </p:txBody>
      </p:sp>
    </p:spTree>
    <p:extLst>
      <p:ext uri="{BB962C8B-B14F-4D97-AF65-F5344CB8AC3E}">
        <p14:creationId xmlns:p14="http://schemas.microsoft.com/office/powerpoint/2010/main" val="146350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78CE676-EE99-47B0-AE8A-C6750CBCF41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04800" y="838200"/>
            <a:ext cx="11734800" cy="5536196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n-US" sz="6200" dirty="0">
              <a:solidFill>
                <a:schemeClr val="tx1"/>
              </a:solidFill>
            </a:endParaRPr>
          </a:p>
          <a:p>
            <a:pPr marL="457200" indent="-457200"/>
            <a:r>
              <a:rPr lang="en-US" sz="6200" b="1" dirty="0">
                <a:solidFill>
                  <a:schemeClr val="tx1"/>
                </a:solidFill>
              </a:rPr>
              <a:t>Dependent Verification is </a:t>
            </a:r>
            <a:r>
              <a:rPr lang="en-US" sz="6200" dirty="0">
                <a:solidFill>
                  <a:schemeClr val="tx1"/>
                </a:solidFill>
              </a:rPr>
              <a:t>required the first time you are adding dependents to a </a:t>
            </a:r>
            <a:r>
              <a:rPr lang="en-US" sz="6200" b="1" dirty="0">
                <a:solidFill>
                  <a:srgbClr val="F08127"/>
                </a:solidFill>
              </a:rPr>
              <a:t>medical</a:t>
            </a:r>
            <a:r>
              <a:rPr lang="en-US" sz="6200" dirty="0">
                <a:solidFill>
                  <a:schemeClr val="tx1"/>
                </a:solidFill>
              </a:rPr>
              <a:t>,</a:t>
            </a:r>
            <a:r>
              <a:rPr lang="en-US" sz="6200" b="1" dirty="0">
                <a:solidFill>
                  <a:srgbClr val="F08127"/>
                </a:solidFill>
              </a:rPr>
              <a:t> dental</a:t>
            </a:r>
            <a:r>
              <a:rPr lang="en-US" sz="6200" dirty="0">
                <a:solidFill>
                  <a:schemeClr val="tx1"/>
                </a:solidFill>
              </a:rPr>
              <a:t> or </a:t>
            </a:r>
            <a:r>
              <a:rPr lang="en-US" sz="6200" b="1" dirty="0">
                <a:solidFill>
                  <a:srgbClr val="F08127"/>
                </a:solidFill>
              </a:rPr>
              <a:t>vision</a:t>
            </a:r>
            <a:r>
              <a:rPr lang="en-US" sz="6200" dirty="0">
                <a:solidFill>
                  <a:schemeClr val="tx1"/>
                </a:solidFill>
              </a:rPr>
              <a:t> plan.  You will receive an </a:t>
            </a:r>
            <a:r>
              <a:rPr lang="en-US" sz="6200" b="1" dirty="0">
                <a:solidFill>
                  <a:srgbClr val="F08127"/>
                </a:solidFill>
              </a:rPr>
              <a:t>email reminder </a:t>
            </a:r>
            <a:r>
              <a:rPr lang="en-US" sz="6200" dirty="0">
                <a:solidFill>
                  <a:schemeClr val="tx1"/>
                </a:solidFill>
              </a:rPr>
              <a:t>to upload in </a:t>
            </a:r>
            <a:r>
              <a:rPr lang="en-US" sz="6200" b="1" dirty="0">
                <a:solidFill>
                  <a:srgbClr val="F08127"/>
                </a:solidFill>
              </a:rPr>
              <a:t>FlexOnline</a:t>
            </a:r>
            <a:r>
              <a:rPr lang="en-US" sz="6200" dirty="0">
                <a:solidFill>
                  <a:schemeClr val="tx1"/>
                </a:solidFill>
              </a:rPr>
              <a:t>, once you complete your enrollment.</a:t>
            </a:r>
          </a:p>
          <a:p>
            <a:pPr marL="914400" lvl="1" indent="-457200"/>
            <a:r>
              <a:rPr lang="en-US" sz="6200" b="1" dirty="0">
                <a:solidFill>
                  <a:srgbClr val="F08127"/>
                </a:solidFill>
              </a:rPr>
              <a:t>Spouse</a:t>
            </a:r>
            <a:r>
              <a:rPr lang="en-US" sz="6200" dirty="0">
                <a:solidFill>
                  <a:schemeClr val="tx1"/>
                </a:solidFill>
              </a:rPr>
              <a:t> – Marriage Certificate</a:t>
            </a:r>
          </a:p>
          <a:p>
            <a:pPr marL="914400" lvl="1" indent="-457200"/>
            <a:r>
              <a:rPr lang="en-US" sz="6200" b="1" dirty="0">
                <a:solidFill>
                  <a:srgbClr val="F08127"/>
                </a:solidFill>
              </a:rPr>
              <a:t>Children</a:t>
            </a:r>
            <a:r>
              <a:rPr lang="en-US" sz="6200" dirty="0">
                <a:solidFill>
                  <a:schemeClr val="tx1"/>
                </a:solidFill>
              </a:rPr>
              <a:t> – Birth Certificates</a:t>
            </a:r>
          </a:p>
          <a:p>
            <a:pPr marL="0" indent="0">
              <a:buNone/>
            </a:pPr>
            <a:endParaRPr lang="en-US" sz="6200" dirty="0">
              <a:solidFill>
                <a:schemeClr val="tx1"/>
              </a:solidFill>
            </a:endParaRPr>
          </a:p>
          <a:p>
            <a:pPr marL="457200" indent="-457200"/>
            <a:r>
              <a:rPr lang="en-US" sz="6200" b="1" dirty="0">
                <a:solidFill>
                  <a:schemeClr val="tx1"/>
                </a:solidFill>
              </a:rPr>
              <a:t>Review Process</a:t>
            </a:r>
          </a:p>
          <a:p>
            <a:pPr marL="914400" lvl="1" indent="-457200"/>
            <a:r>
              <a:rPr lang="en-US" sz="6200" dirty="0">
                <a:solidFill>
                  <a:schemeClr val="tx1"/>
                </a:solidFill>
              </a:rPr>
              <a:t>Please allow </a:t>
            </a:r>
            <a:r>
              <a:rPr lang="en-US" sz="6200" b="1" dirty="0">
                <a:solidFill>
                  <a:srgbClr val="F08127"/>
                </a:solidFill>
              </a:rPr>
              <a:t>3-5 days </a:t>
            </a:r>
            <a:r>
              <a:rPr lang="en-US" sz="6200" dirty="0">
                <a:solidFill>
                  <a:schemeClr val="tx1"/>
                </a:solidFill>
              </a:rPr>
              <a:t>for the review and approval of verification documents.</a:t>
            </a:r>
          </a:p>
          <a:p>
            <a:pPr marL="914400" lvl="1" indent="-457200"/>
            <a:r>
              <a:rPr lang="en-US" sz="6200" dirty="0">
                <a:solidFill>
                  <a:schemeClr val="tx1"/>
                </a:solidFill>
              </a:rPr>
              <a:t>Watch your Dartmouth email carefully for </a:t>
            </a:r>
            <a:r>
              <a:rPr lang="en-US" sz="6200" b="1" dirty="0">
                <a:solidFill>
                  <a:srgbClr val="F08127"/>
                </a:solidFill>
              </a:rPr>
              <a:t>approvals</a:t>
            </a:r>
            <a:r>
              <a:rPr lang="en-US" sz="6200" dirty="0">
                <a:solidFill>
                  <a:schemeClr val="tx1"/>
                </a:solidFill>
              </a:rPr>
              <a:t> or </a:t>
            </a:r>
            <a:r>
              <a:rPr lang="en-US" sz="6200" b="1" dirty="0">
                <a:solidFill>
                  <a:srgbClr val="F08127"/>
                </a:solidFill>
              </a:rPr>
              <a:t>denials</a:t>
            </a:r>
            <a:r>
              <a:rPr lang="en-US" sz="6200" dirty="0">
                <a:solidFill>
                  <a:schemeClr val="tx1"/>
                </a:solidFill>
              </a:rPr>
              <a:t> </a:t>
            </a:r>
            <a:br>
              <a:rPr lang="en-US" sz="6200" dirty="0">
                <a:solidFill>
                  <a:schemeClr val="tx1"/>
                </a:solidFill>
              </a:rPr>
            </a:br>
            <a:r>
              <a:rPr lang="en-US" sz="6200" dirty="0">
                <a:solidFill>
                  <a:schemeClr val="tx1"/>
                </a:solidFill>
              </a:rPr>
              <a:t>of your documents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E44ED8-CF9D-42CE-92D5-21CA3DD5CFD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5" descr="A picture containing dark, food, plate, clock&#10;&#10;Description automatically generated">
            <a:extLst>
              <a:ext uri="{FF2B5EF4-FFF2-40B4-BE49-F238E27FC236}">
                <a16:creationId xmlns:a16="http://schemas.microsoft.com/office/drawing/2014/main" id="{4CD93CCB-B38B-4CF3-A9A6-C80FC96066D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8684" y="2888246"/>
            <a:ext cx="1436104" cy="1436104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C6FC3417-6CEC-4A37-9ED9-D1DB30B9B88F}"/>
              </a:ext>
            </a:extLst>
          </p:cNvPr>
          <p:cNvSpPr txBox="1">
            <a:spLocks/>
          </p:cNvSpPr>
          <p:nvPr/>
        </p:nvSpPr>
        <p:spPr>
          <a:xfrm>
            <a:off x="0" y="477658"/>
            <a:ext cx="12192000" cy="457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 lnSpcReduction="10000"/>
          </a:bodyPr>
          <a:lstStyle>
            <a:lvl1pPr algn="l" defTabSz="64297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42974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 Medium" panose="020B0604030502020203" pitchFamily="34" charset="0"/>
                <a:ea typeface="+mj-ea"/>
                <a:cs typeface="+mj-cs"/>
              </a:rPr>
              <a:t>DEPENDENT VERIFICATION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8D06135-1B96-423B-BA6B-B0F5B31B24DE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C4DD8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For more information go to </a:t>
            </a: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dartgo.org/dependent_verification</a:t>
            </a:r>
          </a:p>
        </p:txBody>
      </p:sp>
    </p:spTree>
    <p:extLst>
      <p:ext uri="{BB962C8B-B14F-4D97-AF65-F5344CB8AC3E}">
        <p14:creationId xmlns:p14="http://schemas.microsoft.com/office/powerpoint/2010/main" val="190308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4662D7-DF95-472B-A067-B1E198486E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9600" y="1897839"/>
            <a:ext cx="10972800" cy="3733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solidFill>
                  <a:schemeClr val="tx1"/>
                </a:solidFill>
                <a:latin typeface="National 2" panose="020B0504030502020203" pitchFamily="34" charset="0"/>
              </a:rPr>
              <a:t>Open Enrollment is your annual opportunity to make changes to your </a:t>
            </a:r>
            <a:r>
              <a:rPr lang="en-US" sz="4800" b="1" dirty="0">
                <a:solidFill>
                  <a:srgbClr val="F08127"/>
                </a:solidFill>
                <a:latin typeface="National 2" panose="020B0504030502020203" pitchFamily="34" charset="0"/>
              </a:rPr>
              <a:t>health</a:t>
            </a:r>
            <a:r>
              <a:rPr lang="en-US" sz="4800" dirty="0">
                <a:solidFill>
                  <a:schemeClr val="tx1"/>
                </a:solidFill>
                <a:latin typeface="National 2" panose="020B0504030502020203" pitchFamily="34" charset="0"/>
              </a:rPr>
              <a:t>, </a:t>
            </a:r>
            <a:r>
              <a:rPr lang="en-US" sz="4800" b="1" dirty="0">
                <a:solidFill>
                  <a:srgbClr val="F08127"/>
                </a:solidFill>
                <a:latin typeface="National 2" panose="020B0504030502020203" pitchFamily="34" charset="0"/>
              </a:rPr>
              <a:t>welfare</a:t>
            </a:r>
            <a:r>
              <a:rPr lang="en-US" sz="4800" dirty="0">
                <a:solidFill>
                  <a:schemeClr val="tx1"/>
                </a:solidFill>
                <a:latin typeface="National 2" panose="020B0504030502020203" pitchFamily="34" charset="0"/>
              </a:rPr>
              <a:t> and </a:t>
            </a:r>
            <a:r>
              <a:rPr lang="en-US" sz="4800" b="1" dirty="0">
                <a:solidFill>
                  <a:srgbClr val="F08127"/>
                </a:solidFill>
                <a:latin typeface="National 2" panose="020B0504030502020203" pitchFamily="34" charset="0"/>
              </a:rPr>
              <a:t>wellness</a:t>
            </a:r>
            <a:r>
              <a:rPr lang="en-US" sz="4800" dirty="0">
                <a:solidFill>
                  <a:schemeClr val="tx1"/>
                </a:solidFill>
                <a:latin typeface="National 2" panose="020B0504030502020203" pitchFamily="34" charset="0"/>
              </a:rPr>
              <a:t> benefits for the upcoming calendar year.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National 2" panose="020B0504030502020203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82"/>
            <a:ext cx="12115800" cy="533399"/>
          </a:xfrm>
          <a:noFill/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National 2 Medium" panose="020B0604030502020203" pitchFamily="34" charset="0"/>
              </a:rPr>
              <a:t>WHAT IS OPEN ENROLLMENT?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B9BE55-FF5A-3017-24C5-A0E87D2A34D1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4DD8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dartgo.org/benefits-oe</a:t>
            </a:r>
            <a:endParaRPr kumimoji="0" lang="en-US" sz="2143" b="1" i="0" u="none" strike="noStrike" kern="1200" cap="none" spc="0" normalizeH="0" baseline="0" noProof="0" dirty="0">
              <a:ln>
                <a:noFill/>
              </a:ln>
              <a:solidFill>
                <a:srgbClr val="C4DD8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261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DBC3-0050-457E-BD10-EE4B37A2F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69B697DC-38DF-479E-BAC7-DE7F9496CE25}"/>
              </a:ext>
            </a:extLst>
          </p:cNvPr>
          <p:cNvSpPr txBox="1">
            <a:spLocks/>
          </p:cNvSpPr>
          <p:nvPr/>
        </p:nvSpPr>
        <p:spPr>
          <a:xfrm>
            <a:off x="-82138" y="638395"/>
            <a:ext cx="12268200" cy="599209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algn="l" defTabSz="642974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42974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j-ea"/>
                <a:cs typeface="+mj-cs"/>
              </a:rPr>
              <a:t>ID CARDS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 Medium" panose="020B0604030502020203" pitchFamily="34" charset="0"/>
              <a:ea typeface="+mj-ea"/>
              <a:cs typeface="+mj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74224E8-E4EF-4D9D-AC60-2D276CC726AB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6E770C-59D0-382D-3C41-997E72525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1015327"/>
            <a:ext cx="7553255" cy="48273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4ED410C-287A-7C4C-B1C0-D5EAA57D3A62}"/>
              </a:ext>
            </a:extLst>
          </p:cNvPr>
          <p:cNvSpPr txBox="1"/>
          <p:nvPr/>
        </p:nvSpPr>
        <p:spPr>
          <a:xfrm>
            <a:off x="437080" y="3505199"/>
            <a:ext cx="2905055" cy="1411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Most vendors offer digital ID cards through their </a:t>
            </a:r>
            <a:b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phone app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F94CB4-115D-7F83-3AFF-956536D7A29A}"/>
              </a:ext>
            </a:extLst>
          </p:cNvPr>
          <p:cNvSpPr txBox="1"/>
          <p:nvPr/>
        </p:nvSpPr>
        <p:spPr>
          <a:xfrm>
            <a:off x="9148727" y="3505199"/>
            <a:ext cx="2905055" cy="108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ID cards will begin</a:t>
            </a:r>
          </a:p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Arriving in Mid-</a:t>
            </a:r>
            <a:b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December</a:t>
            </a:r>
          </a:p>
        </p:txBody>
      </p:sp>
    </p:spTree>
    <p:extLst>
      <p:ext uri="{BB962C8B-B14F-4D97-AF65-F5344CB8AC3E}">
        <p14:creationId xmlns:p14="http://schemas.microsoft.com/office/powerpoint/2010/main" val="53273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DBC3-0050-457E-BD10-EE4B37A2F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 anchor="ctr">
            <a:normAutofit/>
          </a:bodyPr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AU" sz="984" b="0" i="0" u="none" strike="noStrike" kern="1200" cap="none" spc="0" normalizeH="0" baseline="0" noProof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922B3B7-B118-4D15-9708-8EF6F85C9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3400"/>
            <a:ext cx="12192000" cy="394202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National 2 Medium" panose="020B0604030502020203" pitchFamily="34" charset="0"/>
              </a:rPr>
              <a:t>FINAL REMINDERS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0386ED-E92F-4A36-AB3A-FA6D292454DE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Human.Resources.Benefits@dartmouth.edu</a:t>
            </a: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               603-646-3588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6934F-32D2-4E01-839F-61AB1EAC16E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26591" y="1467905"/>
            <a:ext cx="11338469" cy="495205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  <a:latin typeface="+mj-lt"/>
              </a:rPr>
              <a:t>Open Enrollment is </a:t>
            </a:r>
            <a:r>
              <a:rPr lang="en-US" b="1" dirty="0">
                <a:solidFill>
                  <a:srgbClr val="F08127"/>
                </a:solidFill>
                <a:latin typeface="+mj-lt"/>
              </a:rPr>
              <a:t>October 27</a:t>
            </a:r>
            <a:r>
              <a:rPr lang="en-US" b="1" baseline="30000" dirty="0">
                <a:solidFill>
                  <a:srgbClr val="F08127"/>
                </a:solidFill>
                <a:latin typeface="+mj-lt"/>
              </a:rPr>
              <a:t>th</a:t>
            </a:r>
            <a:r>
              <a:rPr lang="en-US" b="1" dirty="0">
                <a:solidFill>
                  <a:srgbClr val="F08127"/>
                </a:solidFill>
                <a:latin typeface="+mj-lt"/>
              </a:rPr>
              <a:t>  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–</a:t>
            </a:r>
            <a:r>
              <a:rPr lang="en-US" b="1" dirty="0">
                <a:solidFill>
                  <a:srgbClr val="F08127"/>
                </a:solidFill>
                <a:latin typeface="+mj-lt"/>
              </a:rPr>
              <a:t> November 10</a:t>
            </a:r>
            <a:r>
              <a:rPr lang="en-US" b="1" baseline="30000" dirty="0">
                <a:solidFill>
                  <a:srgbClr val="F08127"/>
                </a:solidFill>
                <a:latin typeface="+mj-lt"/>
              </a:rPr>
              <a:t>th</a:t>
            </a:r>
          </a:p>
          <a:p>
            <a:pPr marL="0" indent="0">
              <a:buNone/>
            </a:pPr>
            <a:endParaRPr lang="en-US" b="1" dirty="0">
              <a:solidFill>
                <a:srgbClr val="F08127"/>
              </a:solidFill>
              <a:latin typeface="+mj-lt"/>
            </a:endParaRPr>
          </a:p>
          <a:p>
            <a:r>
              <a:rPr lang="en-US" dirty="0">
                <a:solidFill>
                  <a:schemeClr val="tx1"/>
                </a:solidFill>
                <a:latin typeface="+mj-lt"/>
              </a:rPr>
              <a:t>Review the Open Enrollment resources at </a:t>
            </a:r>
            <a:r>
              <a:rPr lang="en-US" b="1" dirty="0">
                <a:solidFill>
                  <a:srgbClr val="F08127"/>
                </a:solidFill>
                <a:latin typeface="+mj-lt"/>
              </a:rPr>
              <a:t>dartgo.org/benefits-oe</a:t>
            </a:r>
          </a:p>
          <a:p>
            <a:pPr marL="0" indent="0">
              <a:buNone/>
            </a:pPr>
            <a:endParaRPr lang="en-US" b="1" dirty="0">
              <a:solidFill>
                <a:srgbClr val="F08127"/>
              </a:solidFill>
              <a:latin typeface="+mj-lt"/>
            </a:endParaRPr>
          </a:p>
          <a:p>
            <a:r>
              <a:rPr lang="en-US" dirty="0">
                <a:solidFill>
                  <a:schemeClr val="tx1"/>
                </a:solidFill>
                <a:latin typeface="+mj-lt"/>
              </a:rPr>
              <a:t>Be sure to </a:t>
            </a:r>
            <a:r>
              <a:rPr lang="en-US" b="1" dirty="0">
                <a:solidFill>
                  <a:srgbClr val="F08127"/>
                </a:solidFill>
                <a:latin typeface="+mj-lt"/>
              </a:rPr>
              <a:t>COMPLETE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your enrollment and </a:t>
            </a:r>
            <a:r>
              <a:rPr lang="en-US" b="1" dirty="0">
                <a:solidFill>
                  <a:srgbClr val="F08127"/>
                </a:solidFill>
                <a:latin typeface="+mj-lt"/>
              </a:rPr>
              <a:t>UPLOAD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verification documentation </a:t>
            </a:r>
            <a:r>
              <a:rPr lang="en-US">
                <a:solidFill>
                  <a:schemeClr val="tx1"/>
                </a:solidFill>
                <a:latin typeface="+mj-lt"/>
              </a:rPr>
              <a:t>in FlexOnline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+mj-lt"/>
            </a:endParaRPr>
          </a:p>
          <a:p>
            <a:r>
              <a:rPr lang="en-US" b="1" dirty="0">
                <a:solidFill>
                  <a:srgbClr val="F08127"/>
                </a:solidFill>
                <a:latin typeface="+mj-lt"/>
              </a:rPr>
              <a:t>ID cards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, will be mailed </a:t>
            </a:r>
            <a:r>
              <a:rPr lang="en-US" b="1" dirty="0">
                <a:solidFill>
                  <a:srgbClr val="F08127"/>
                </a:solidFill>
                <a:latin typeface="+mj-lt"/>
              </a:rPr>
              <a:t>mid to late December.</a:t>
            </a:r>
          </a:p>
          <a:p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1007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DAC1E-C989-4ACF-B75D-02C3C7BD4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32" y="983792"/>
            <a:ext cx="12192000" cy="1588724"/>
          </a:xfrm>
        </p:spPr>
        <p:txBody>
          <a:bodyPr/>
          <a:lstStyle/>
          <a:p>
            <a:pPr algn="ctr"/>
            <a:r>
              <a:rPr lang="en-US" sz="6000" dirty="0">
                <a:latin typeface="National 2 Medium" panose="020B0604030502020203" pitchFamily="34" charset="0"/>
              </a:rPr>
              <a:t>Wellness</a:t>
            </a:r>
            <a:endParaRPr lang="en-US" sz="6000" b="1" dirty="0">
              <a:solidFill>
                <a:srgbClr val="92D050"/>
              </a:solidFill>
              <a:latin typeface="National 2 Medium" panose="020B0604030502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5CB43-DCDB-4275-A1F5-7595086552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508" y="3327723"/>
            <a:ext cx="11870492" cy="32237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227509-0BAC-4162-963D-10CFA27A7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3EB90223-B1AD-450E-89DE-29C559EF8B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32" y="2879043"/>
            <a:ext cx="12197432" cy="397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63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4662D7-DF95-472B-A067-B1E198486E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0721" y="1295400"/>
            <a:ext cx="11546007" cy="4995020"/>
          </a:xfrm>
        </p:spPr>
        <p:txBody>
          <a:bodyPr>
            <a:normAutofit/>
          </a:bodyPr>
          <a:lstStyle/>
          <a:p>
            <a:pPr marR="0" lvl="1" algn="l"/>
            <a:endParaRPr lang="en-US" sz="2400" b="0" i="0" u="none" strike="noStrike" baseline="0" dirty="0">
              <a:solidFill>
                <a:srgbClr val="00683C"/>
              </a:solidFill>
              <a:latin typeface="National 2" panose="020B0504030502020203" pitchFamily="34" charset="0"/>
            </a:endParaRPr>
          </a:p>
          <a:p>
            <a:pPr marL="0" indent="0">
              <a:buNone/>
            </a:pPr>
            <a:endParaRPr lang="en-US" sz="2400" b="0" i="0" u="none" strike="noStrike" baseline="0" dirty="0">
              <a:solidFill>
                <a:srgbClr val="00683C"/>
              </a:solidFill>
              <a:latin typeface="National 2" panose="020B0504030502020203" pitchFamily="34" charset="0"/>
            </a:endParaRPr>
          </a:p>
          <a:p>
            <a:endParaRPr lang="en-US" dirty="0">
              <a:latin typeface="National 2" panose="020B0504030502020203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5896"/>
            <a:ext cx="12192000" cy="457199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National 2" panose="020B0504030502020203" pitchFamily="34" charset="0"/>
              </a:rPr>
              <a:t>WELLNESS BENEFIT CHANGES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350B27-4239-438E-B02C-7F99EC20E89A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C4DD88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63124D19-1C17-B4F0-EC23-DF5EACD339C3}"/>
              </a:ext>
            </a:extLst>
          </p:cNvPr>
          <p:cNvSpPr txBox="1">
            <a:spLocks/>
          </p:cNvSpPr>
          <p:nvPr/>
        </p:nvSpPr>
        <p:spPr>
          <a:xfrm>
            <a:off x="622575" y="962629"/>
            <a:ext cx="11538120" cy="5236196"/>
          </a:xfrm>
          <a:prstGeom prst="rect">
            <a:avLst/>
          </a:prstGeom>
          <a:noFill/>
        </p:spPr>
        <p:txBody>
          <a:bodyPr vert="horz" lIns="0" tIns="0" rIns="0" bIns="0" rtlCol="0">
            <a:normAutofit fontScale="70000" lnSpcReduction="20000"/>
          </a:bodyPr>
          <a:lstStyle>
            <a:lvl1pPr marL="1828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972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5544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116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176818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9666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1153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3264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/>
              <a:buNone/>
              <a:tabLst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0" marR="0" lvl="0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/>
              <a:buNone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The Pulse Program Wellness Benefit will be discontinued on December 31, 2025.</a:t>
            </a:r>
          </a:p>
          <a:p>
            <a:pPr marL="457200" marR="0" lvl="0" indent="-4572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Current Pulse participants, please make note of the following: </a:t>
            </a:r>
          </a:p>
          <a:p>
            <a:pPr marL="0" marR="0" lvl="0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0" marR="0" lvl="0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0" marR="0" lvl="0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0" marR="0" lvl="0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0" marR="0" lvl="0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0" marR="0" lvl="0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/>
              <a:buNone/>
              <a:tabLst/>
              <a:defRPr/>
            </a:pPr>
            <a:r>
              <a: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These two Wellness Benefits will continue for 2026, with no changes:</a:t>
            </a:r>
          </a:p>
          <a:p>
            <a:pPr marL="342900" marR="0" lvl="0" indent="-3429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Option 1: Lifestyle Spending Account (LSA)</a:t>
            </a:r>
          </a:p>
          <a:p>
            <a:pPr marL="342900" marR="0" lvl="0" indent="-3429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Option 2: Dartmouth Fitness Membership at Lewinstein Athletic Center</a:t>
            </a:r>
          </a:p>
          <a:p>
            <a:pPr marL="457200" marR="0" lvl="1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endParaRPr kumimoji="0" lang="en-US" sz="1900" b="1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0" marR="0" lvl="0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748150-8F2F-8BC0-BBE8-BAFD89CF0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2476" y="0"/>
            <a:ext cx="2155270" cy="56758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68C952C-85B9-BD66-530F-B31F7E429DDE}"/>
              </a:ext>
            </a:extLst>
          </p:cNvPr>
          <p:cNvGraphicFramePr>
            <a:graphicFrameLocks noGrp="1"/>
          </p:cNvGraphicFramePr>
          <p:nvPr/>
        </p:nvGraphicFramePr>
        <p:xfrm>
          <a:off x="622575" y="2174383"/>
          <a:ext cx="11002298" cy="2284605"/>
        </p:xfrm>
        <a:graphic>
          <a:graphicData uri="http://schemas.openxmlformats.org/drawingml/2006/table">
            <a:tbl>
              <a:tblPr firstRow="1" bandRow="1" bandCol="1">
                <a:tableStyleId>{00A15C55-8517-42AA-B614-E9B94910E393}</a:tableStyleId>
              </a:tblPr>
              <a:tblGrid>
                <a:gridCol w="6690852">
                  <a:extLst>
                    <a:ext uri="{9D8B030D-6E8A-4147-A177-3AD203B41FA5}">
                      <a16:colId xmlns:a16="http://schemas.microsoft.com/office/drawing/2014/main" val="3220406702"/>
                    </a:ext>
                  </a:extLst>
                </a:gridCol>
                <a:gridCol w="4311446">
                  <a:extLst>
                    <a:ext uri="{9D8B030D-6E8A-4147-A177-3AD203B41FA5}">
                      <a16:colId xmlns:a16="http://schemas.microsoft.com/office/drawing/2014/main" val="25287380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0" algn="l"/>
                        </a:tabLst>
                      </a:pPr>
                      <a:r>
                        <a:rPr lang="en-US" sz="1800" kern="100" dirty="0">
                          <a:effectLst/>
                          <a:latin typeface="National 2" panose="020B0504030502020203" pitchFamily="34" charset="0"/>
                        </a:rPr>
                        <a:t>Action</a:t>
                      </a:r>
                      <a:endParaRPr lang="en-US" sz="1800" kern="100" dirty="0">
                        <a:effectLst/>
                        <a:latin typeface="National 2" panose="020B0504030502020203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0" algn="l"/>
                        </a:tabLst>
                      </a:pPr>
                      <a:r>
                        <a:rPr lang="en-US" sz="1800" kern="100" dirty="0">
                          <a:effectLst/>
                          <a:latin typeface="National 2" panose="020B0504030502020203" pitchFamily="34" charset="0"/>
                        </a:rPr>
                        <a:t>Deadline</a:t>
                      </a:r>
                      <a:endParaRPr lang="en-US" sz="1800" kern="100" dirty="0">
                        <a:effectLst/>
                        <a:latin typeface="National 2" panose="020B0504030502020203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611978"/>
                  </a:ext>
                </a:extLst>
              </a:tr>
              <a:tr h="6135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0" algn="l"/>
                        </a:tabLst>
                      </a:pPr>
                      <a:r>
                        <a:rPr lang="en-US" sz="1600" kern="100" dirty="0">
                          <a:effectLst/>
                          <a:latin typeface="National 2" panose="020B0504030502020203" pitchFamily="34" charset="0"/>
                        </a:rPr>
                        <a:t>Engage in the Pulse Program to earn points and rewards</a:t>
                      </a:r>
                      <a:endParaRPr lang="en-US" sz="1600" kern="100" dirty="0">
                        <a:effectLst/>
                        <a:latin typeface="National 2" panose="020B0504030502020203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0" algn="l"/>
                        </a:tabLst>
                      </a:pPr>
                      <a:r>
                        <a:rPr lang="en-US" sz="1600" kern="100">
                          <a:effectLst/>
                          <a:latin typeface="National 2" panose="020B0504030502020203" pitchFamily="34" charset="0"/>
                        </a:rPr>
                        <a:t>Now through December 31, 2025</a:t>
                      </a:r>
                      <a:endParaRPr lang="en-US" sz="1600" kern="100">
                        <a:effectLst/>
                        <a:latin typeface="National 2" panose="020B0504030502020203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54955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0" algn="l"/>
                        </a:tabLst>
                      </a:pPr>
                      <a:r>
                        <a:rPr lang="en-US" sz="1600" kern="100" dirty="0">
                          <a:effectLst/>
                          <a:latin typeface="National 2" panose="020B0504030502020203" pitchFamily="34" charset="0"/>
                        </a:rPr>
                        <a:t>Select a wellness benefit option in FlexOnline during Open Enrollment. You have a choice of one of these two benefits: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Symbol" panose="05050102010706020507" pitchFamily="18" charset="2"/>
                        <a:buChar char=""/>
                        <a:tabLst>
                          <a:tab pos="0" algn="l"/>
                        </a:tabLst>
                      </a:pPr>
                      <a:r>
                        <a:rPr lang="en-US" sz="1600" kern="100" dirty="0">
                          <a:effectLst/>
                          <a:latin typeface="National 2" panose="020B0504030502020203" pitchFamily="34" charset="0"/>
                        </a:rPr>
                        <a:t>Lifestyle Spending Account (default)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  <a:tabLst>
                          <a:tab pos="0" algn="l"/>
                        </a:tabLst>
                      </a:pPr>
                      <a:r>
                        <a:rPr lang="en-US" sz="1600" kern="100" dirty="0">
                          <a:effectLst/>
                          <a:latin typeface="National 2" panose="020B0504030502020203" pitchFamily="34" charset="0"/>
                        </a:rPr>
                        <a:t>Dartmouth Fitness Membership at Lewinstein Athletic Center</a:t>
                      </a:r>
                      <a:endParaRPr lang="en-US" sz="1600" kern="100" dirty="0">
                        <a:effectLst/>
                        <a:latin typeface="National 2" panose="020B0504030502020203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0" algn="l"/>
                        </a:tabLst>
                      </a:pPr>
                      <a:r>
                        <a:rPr lang="en-US" sz="1600" kern="100" dirty="0">
                          <a:effectLst/>
                          <a:latin typeface="National 2" panose="020B0504030502020203" pitchFamily="34" charset="0"/>
                        </a:rPr>
                        <a:t>October 27 – November 10, 2025</a:t>
                      </a:r>
                      <a:endParaRPr lang="en-US" sz="1600" kern="100" dirty="0">
                        <a:effectLst/>
                        <a:latin typeface="National 2" panose="020B0504030502020203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29005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0" algn="l"/>
                        </a:tabLst>
                      </a:pPr>
                      <a:r>
                        <a:rPr lang="en-US" sz="1600" kern="100" dirty="0">
                          <a:effectLst/>
                          <a:latin typeface="National 2" panose="020B0504030502020203" pitchFamily="34" charset="0"/>
                        </a:rPr>
                        <a:t>Pulse Program points stop accumulating</a:t>
                      </a:r>
                      <a:endParaRPr lang="en-US" sz="1600" kern="100" dirty="0">
                        <a:effectLst/>
                        <a:latin typeface="National 2" panose="020B0504030502020203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0" algn="l"/>
                        </a:tabLst>
                      </a:pPr>
                      <a:r>
                        <a:rPr lang="en-US" sz="1600" kern="100" dirty="0">
                          <a:effectLst/>
                          <a:latin typeface="National 2" panose="020B0504030502020203" pitchFamily="34" charset="0"/>
                        </a:rPr>
                        <a:t>December 31, 2025</a:t>
                      </a:r>
                      <a:endParaRPr lang="en-US" sz="1600" kern="100" dirty="0">
                        <a:effectLst/>
                        <a:latin typeface="National 2" panose="020B0504030502020203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71742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0" algn="l"/>
                        </a:tabLst>
                      </a:pPr>
                      <a:r>
                        <a:rPr lang="en-US" sz="1600" kern="100" dirty="0">
                          <a:effectLst/>
                          <a:latin typeface="National 2" panose="020B0504030502020203" pitchFamily="34" charset="0"/>
                        </a:rPr>
                        <a:t>Redeem all earned rewards</a:t>
                      </a:r>
                      <a:endParaRPr lang="en-US" sz="1600" kern="100" dirty="0">
                        <a:effectLst/>
                        <a:latin typeface="National 2" panose="020B0504030502020203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0" algn="l"/>
                        </a:tabLst>
                      </a:pPr>
                      <a:r>
                        <a:rPr lang="en-US" sz="1600" kern="100" dirty="0">
                          <a:effectLst/>
                          <a:latin typeface="National 2" panose="020B0504030502020203" pitchFamily="34" charset="0"/>
                        </a:rPr>
                        <a:t>January 31, 2026</a:t>
                      </a:r>
                      <a:endParaRPr lang="en-US" sz="1600" kern="100" dirty="0">
                        <a:effectLst/>
                        <a:latin typeface="National 2" panose="020B0504030502020203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714695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625CB2D-4AC3-023C-F9E7-6B37F49DE281}"/>
              </a:ext>
            </a:extLst>
          </p:cNvPr>
          <p:cNvSpPr txBox="1"/>
          <p:nvPr/>
        </p:nvSpPr>
        <p:spPr>
          <a:xfrm>
            <a:off x="3910253" y="6372234"/>
            <a:ext cx="4962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dartgo.org/</a:t>
            </a:r>
            <a:r>
              <a:rPr lang="en-US" sz="2800" b="1" dirty="0" err="1">
                <a:solidFill>
                  <a:srgbClr val="FFFFFF"/>
                </a:solidFill>
                <a:latin typeface="National 2" panose="020B0504030502020203" pitchFamily="34" charset="0"/>
                <a:cs typeface="Arial" panose="020B0604020202020204" pitchFamily="34" charset="0"/>
              </a:rPr>
              <a:t>wellnessbenefits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22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4662D7-DF95-472B-A067-B1E198486E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0721" y="1295400"/>
            <a:ext cx="11546007" cy="4995020"/>
          </a:xfrm>
        </p:spPr>
        <p:txBody>
          <a:bodyPr>
            <a:normAutofit/>
          </a:bodyPr>
          <a:lstStyle/>
          <a:p>
            <a:pPr marR="0" lvl="1" algn="l"/>
            <a:endParaRPr lang="en-US" sz="2400" b="0" i="0" u="none" strike="noStrike" baseline="0" dirty="0">
              <a:solidFill>
                <a:srgbClr val="00683C"/>
              </a:solidFill>
              <a:latin typeface="National 2" panose="020B0504030502020203" pitchFamily="34" charset="0"/>
            </a:endParaRPr>
          </a:p>
          <a:p>
            <a:pPr marL="0" indent="0">
              <a:buNone/>
            </a:pPr>
            <a:endParaRPr lang="en-US" sz="2400" b="0" i="0" u="none" strike="noStrike" baseline="0" dirty="0">
              <a:solidFill>
                <a:srgbClr val="00683C"/>
              </a:solidFill>
              <a:latin typeface="National 2" panose="020B0504030502020203" pitchFamily="34" charset="0"/>
            </a:endParaRPr>
          </a:p>
          <a:p>
            <a:endParaRPr lang="en-US" dirty="0">
              <a:latin typeface="National 2" panose="020B0504030502020203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5896"/>
            <a:ext cx="12192000" cy="457199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National 2" panose="020B0504030502020203" pitchFamily="34" charset="0"/>
              </a:rPr>
              <a:t>WELLNESS BENEFIT OPTIONS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350B27-4239-438E-B02C-7F99EC20E89A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C4DD88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63124D19-1C17-B4F0-EC23-DF5EACD339C3}"/>
              </a:ext>
            </a:extLst>
          </p:cNvPr>
          <p:cNvSpPr txBox="1">
            <a:spLocks/>
          </p:cNvSpPr>
          <p:nvPr/>
        </p:nvSpPr>
        <p:spPr>
          <a:xfrm>
            <a:off x="457200" y="1320850"/>
            <a:ext cx="11538120" cy="5014271"/>
          </a:xfrm>
          <a:prstGeom prst="rect">
            <a:avLst/>
          </a:prstGeom>
          <a:noFill/>
        </p:spPr>
        <p:txBody>
          <a:bodyPr vert="horz" lIns="0" tIns="0" rIns="0" bIns="0" rtlCol="0">
            <a:normAutofit fontScale="92500" lnSpcReduction="20000"/>
          </a:bodyPr>
          <a:lstStyle>
            <a:lvl1pPr marL="1828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972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5544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116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176818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9666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1153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3264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Option 1: Lifestyle Spending Account (LSA)</a:t>
            </a:r>
            <a:endParaRPr kumimoji="0" lang="en-US" sz="3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Arial" panose="020B0604020202020204" pitchFamily="34" charset="0"/>
            </a:endParaRPr>
          </a:p>
          <a:p>
            <a:pPr marL="640080" marR="0" lvl="1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Available to Employees and Enrolled Spouses (shared benefit)</a:t>
            </a:r>
          </a:p>
          <a:p>
            <a:pPr marL="640080" marR="0" lvl="1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The LSA is a flexible benefit in which you receive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a reimbursement of up to $250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each calendar year for a range of well-being expenses—such as gym memberships, home fitness equipment, farm shares, hobby classes, nutrition programs, and more</a:t>
            </a:r>
          </a:p>
          <a:p>
            <a:pPr marL="640080" marR="0" lvl="1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Simple (and quick!) online reimbursement process through Sentinel, our FSA administrator.</a:t>
            </a:r>
          </a:p>
          <a:p>
            <a:pPr marL="411480" marR="0" lvl="1" indent="0" algn="ctr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411480" marR="0" lvl="1" indent="0" algn="ctr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Important: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If you have the LSA as your 2025 election, you will automatically be defaulted to the LSA for 2026, unless you elect a different wellness benefit during the Open Enrollment period. </a:t>
            </a:r>
          </a:p>
          <a:p>
            <a:pPr marL="411480" lvl="1" indent="0" algn="ctr">
              <a:buClr>
                <a:srgbClr val="00693E"/>
              </a:buClr>
              <a:buNone/>
              <a:defRPr/>
            </a:pPr>
            <a:r>
              <a:rPr lang="en-US" sz="2200" b="1" i="1" dirty="0">
                <a:solidFill>
                  <a:srgbClr val="F08127"/>
                </a:solidFill>
                <a:latin typeface="National 2" panose="020B0504030502020203" pitchFamily="34" charset="0"/>
              </a:rPr>
              <a:t>Important: </a:t>
            </a:r>
            <a:r>
              <a:rPr lang="en-US" sz="2200" b="1" i="1" dirty="0">
                <a:solidFill>
                  <a:srgbClr val="00693E"/>
                </a:solidFill>
                <a:latin typeface="National 2" panose="020B0504030502020203" pitchFamily="34" charset="0"/>
              </a:rPr>
              <a:t>The deadline to submit 2025 LSA expenses is January 15, 2026. This is a “use it or lose it” benefit.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0" marR="0" lvl="0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748150-8F2F-8BC0-BBE8-BAFD89CF0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0" y="0"/>
            <a:ext cx="2652746" cy="6985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EA2A18-4DB6-8899-4913-D0311AEE51F3}"/>
              </a:ext>
            </a:extLst>
          </p:cNvPr>
          <p:cNvSpPr txBox="1"/>
          <p:nvPr/>
        </p:nvSpPr>
        <p:spPr>
          <a:xfrm>
            <a:off x="3910253" y="6372234"/>
            <a:ext cx="4962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dartgo.org/</a:t>
            </a:r>
            <a:r>
              <a:rPr lang="en-US" sz="2800" b="1" dirty="0" err="1">
                <a:solidFill>
                  <a:srgbClr val="FFFFFF"/>
                </a:solidFill>
                <a:latin typeface="National 2" panose="020B0504030502020203" pitchFamily="34" charset="0"/>
                <a:cs typeface="Arial" panose="020B0604020202020204" pitchFamily="34" charset="0"/>
              </a:rPr>
              <a:t>wellnessbenefits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68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4662D7-DF95-472B-A067-B1E198486E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0721" y="1295400"/>
            <a:ext cx="11546007" cy="4995020"/>
          </a:xfrm>
        </p:spPr>
        <p:txBody>
          <a:bodyPr>
            <a:normAutofit/>
          </a:bodyPr>
          <a:lstStyle/>
          <a:p>
            <a:pPr marR="0" lvl="1" algn="l"/>
            <a:endParaRPr lang="en-US" sz="2400" b="0" i="0" u="none" strike="noStrike" baseline="0" dirty="0">
              <a:solidFill>
                <a:srgbClr val="00683C"/>
              </a:solidFill>
              <a:latin typeface="National 2" panose="020B0504030502020203" pitchFamily="34" charset="0"/>
            </a:endParaRPr>
          </a:p>
          <a:p>
            <a:pPr marL="0" indent="0">
              <a:buNone/>
            </a:pPr>
            <a:endParaRPr lang="en-US" sz="2400" b="0" i="0" u="none" strike="noStrike" baseline="0" dirty="0">
              <a:solidFill>
                <a:srgbClr val="00683C"/>
              </a:solidFill>
              <a:latin typeface="National 2" panose="020B0504030502020203" pitchFamily="34" charset="0"/>
            </a:endParaRPr>
          </a:p>
          <a:p>
            <a:endParaRPr lang="en-US" dirty="0">
              <a:latin typeface="National 2" panose="020B0504030502020203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5896"/>
            <a:ext cx="12192000" cy="457199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National 2" panose="020B0504030502020203" pitchFamily="34" charset="0"/>
              </a:rPr>
              <a:t>WELLNESS BENEFIT OPTIONS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350B27-4239-438E-B02C-7F99EC20E89A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C4DD88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63124D19-1C17-B4F0-EC23-DF5EACD339C3}"/>
              </a:ext>
            </a:extLst>
          </p:cNvPr>
          <p:cNvSpPr txBox="1">
            <a:spLocks/>
          </p:cNvSpPr>
          <p:nvPr/>
        </p:nvSpPr>
        <p:spPr>
          <a:xfrm>
            <a:off x="457200" y="1320850"/>
            <a:ext cx="11538120" cy="5014271"/>
          </a:xfrm>
          <a:prstGeom prst="rect">
            <a:avLst/>
          </a:prstGeom>
          <a:noFill/>
        </p:spPr>
        <p:txBody>
          <a:bodyPr vert="horz" lIns="0" tIns="0" rIns="0" bIns="0" rtlCol="0">
            <a:normAutofit/>
          </a:bodyPr>
          <a:lstStyle>
            <a:lvl1pPr marL="1828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972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5544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116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176818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9666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1153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3264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Option 2: Dartmouth Fitness Membership at Lewinstein Athletic Center</a:t>
            </a:r>
          </a:p>
          <a:p>
            <a:pPr marL="342900" marR="0" lvl="0" indent="-3429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Receive a free Dartmouth Fitness membership at Lewinstein Athletic Center (formerly Alumni Gym) from January 1, 2026 – December 31, 2026 (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value $450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Available to Employees only</a:t>
            </a:r>
          </a:p>
          <a:p>
            <a:pPr marL="0" marR="0" lvl="0" indent="0" algn="ctr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0" marR="0" lvl="0" indent="0" algn="ctr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Important: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If you have this benefit as your 2025 election, and you wish to continue for 2026, you must re-elect this benefit and acknowledge the gym waiver in FlexOnline during Open Enrollment each year, otherwise you will default to the LSA for your 2026 wellness benefit.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748150-8F2F-8BC0-BBE8-BAFD89CF0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0" y="0"/>
            <a:ext cx="2652746" cy="6985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E9510D-8BA7-BCC4-5886-08C63A05074B}"/>
              </a:ext>
            </a:extLst>
          </p:cNvPr>
          <p:cNvSpPr txBox="1"/>
          <p:nvPr/>
        </p:nvSpPr>
        <p:spPr>
          <a:xfrm>
            <a:off x="3910253" y="6372234"/>
            <a:ext cx="4962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dartgo.org/</a:t>
            </a:r>
            <a:r>
              <a:rPr lang="en-US" sz="2800" b="1" dirty="0" err="1">
                <a:solidFill>
                  <a:srgbClr val="FFFFFF"/>
                </a:solidFill>
                <a:latin typeface="National 2" panose="020B0504030502020203" pitchFamily="34" charset="0"/>
                <a:cs typeface="Arial" panose="020B0604020202020204" pitchFamily="34" charset="0"/>
              </a:rPr>
              <a:t>wellnessbenefits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9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2564A-C39E-34C1-812E-7FA1486AD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31F47A-C514-E8B8-C710-BD8BCEA9849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0721" y="1295400"/>
            <a:ext cx="11546007" cy="4995020"/>
          </a:xfrm>
        </p:spPr>
        <p:txBody>
          <a:bodyPr>
            <a:normAutofit/>
          </a:bodyPr>
          <a:lstStyle/>
          <a:p>
            <a:pPr marR="0" lvl="1" algn="l"/>
            <a:endParaRPr lang="en-US" sz="2400" b="0" i="0" u="none" strike="noStrike" baseline="0" dirty="0">
              <a:solidFill>
                <a:srgbClr val="00683C"/>
              </a:solidFill>
              <a:latin typeface="National 2" panose="020B0504030502020203" pitchFamily="34" charset="0"/>
            </a:endParaRPr>
          </a:p>
          <a:p>
            <a:pPr marL="0" indent="0">
              <a:buNone/>
            </a:pPr>
            <a:endParaRPr lang="en-US" sz="2400" b="0" i="0" u="none" strike="noStrike" baseline="0" dirty="0">
              <a:solidFill>
                <a:srgbClr val="00683C"/>
              </a:solidFill>
              <a:latin typeface="National 2" panose="020B0504030502020203" pitchFamily="34" charset="0"/>
            </a:endParaRPr>
          </a:p>
          <a:p>
            <a:endParaRPr lang="en-US" dirty="0">
              <a:latin typeface="National 2" panose="020B0504030502020203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B2DD8F-D7D7-5FF5-9127-8F5E940E2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5896"/>
            <a:ext cx="12192000" cy="457199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400" b="1" dirty="0">
                <a:latin typeface="National 2" panose="020B0504030502020203" pitchFamily="34" charset="0"/>
              </a:rPr>
              <a:t>ONE MEDICAL AT DARTMOUTH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B89B6B-FAEA-9A30-6E47-7018BFB0447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6ADF2A-12F6-F5B2-59BF-C52F48248DBA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C4DD88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5EBC0A11-3921-8447-1199-34574FAC1645}"/>
              </a:ext>
            </a:extLst>
          </p:cNvPr>
          <p:cNvSpPr txBox="1">
            <a:spLocks/>
          </p:cNvSpPr>
          <p:nvPr/>
        </p:nvSpPr>
        <p:spPr>
          <a:xfrm>
            <a:off x="457200" y="1237269"/>
            <a:ext cx="11538120" cy="5123846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1828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972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5544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116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176818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9666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1153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3264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marR="0" lvl="1" indent="0" algn="ctr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A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primary care practice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managed by One Medical, specifically for employees and your adult family members, 18+, enrolled on a Dartmouth-sponsored medical plan.</a:t>
            </a:r>
          </a:p>
          <a:p>
            <a:pPr marL="411480" marR="0" lvl="1" indent="0" algn="ctr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endParaRPr kumimoji="0" lang="en-US" altLang="en-US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640080" marR="0" lvl="1" indent="-22860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NEW for 2026: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$15 copay for non-preventive visits; $0 copay will continue for preventive care services such as annual physicals, wellness screenings, and on-demand care virtual care (Video Chat, Discuss Common Conditions, Messaging, Rx Renewals)</a:t>
            </a:r>
          </a:p>
          <a:p>
            <a:pPr marL="640080" marR="0" lvl="1" indent="-22860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Conveniently located in Hanover at 7 Allen Street with free parking</a:t>
            </a:r>
          </a:p>
          <a:p>
            <a:pPr marL="411480" marR="0" lvl="1" indent="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640080" marR="0" lvl="1" indent="-22860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Long, non-rushed appointments that start on time</a:t>
            </a:r>
          </a:p>
          <a:p>
            <a:pPr marL="411480" marR="0" lvl="1" indent="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640080" marR="0" lvl="1" indent="-22860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Drop-in onsite lab services</a:t>
            </a:r>
          </a:p>
          <a:p>
            <a:pPr marL="411480" marR="0" lvl="1" indent="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640080" marR="0" lvl="1" indent="-22860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A care team dedicated to your well-being, with in-office appointments and 24/7 access to the virtual medical team </a:t>
            </a:r>
          </a:p>
          <a:p>
            <a:pPr marL="411480" marR="0" lvl="1" indent="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640080" marR="0" lvl="1" indent="-22860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App-based access for scheduling appointments, prescription requests, care team messaging, on-demand care, and more</a:t>
            </a:r>
          </a:p>
          <a:p>
            <a:pPr marL="411480" marR="0" lvl="1" indent="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411480" marR="0" lvl="1" indent="0" algn="ctr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One Medical is accepting new patients!</a:t>
            </a:r>
          </a:p>
          <a:p>
            <a:pPr marL="411480" marR="0" lvl="1" indent="0" algn="ctr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411480" marR="0" lvl="1" indent="0" algn="ctr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Please note: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due to IRS regulations you cannot be contributing to or receiving contributions to a Health Savings Account and be a patient at the practice (if you are enrolled in the HDHP with HSA you are not eligible for One Medical at Dartmouth).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40137B-5C48-4807-D68B-442C9D577E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0" y="0"/>
            <a:ext cx="2652746" cy="6985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1D2ED9-AAFA-8572-0682-F561A0C57550}"/>
              </a:ext>
            </a:extLst>
          </p:cNvPr>
          <p:cNvSpPr txBox="1"/>
          <p:nvPr/>
        </p:nvSpPr>
        <p:spPr>
          <a:xfrm>
            <a:off x="4033753" y="6361115"/>
            <a:ext cx="4124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dartgo.org/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omd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58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4662D7-DF95-472B-A067-B1E198486E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0721" y="1295400"/>
            <a:ext cx="11546007" cy="4995020"/>
          </a:xfrm>
        </p:spPr>
        <p:txBody>
          <a:bodyPr>
            <a:normAutofit/>
          </a:bodyPr>
          <a:lstStyle/>
          <a:p>
            <a:pPr marR="0" lvl="1" algn="l"/>
            <a:endParaRPr lang="en-US" sz="2400" b="0" i="0" u="none" strike="noStrike" baseline="0" dirty="0">
              <a:solidFill>
                <a:srgbClr val="00683C"/>
              </a:solidFill>
              <a:latin typeface="Dartmouth Ruzicka" panose="020A0502030205040203" pitchFamily="18" charset="0"/>
            </a:endParaRPr>
          </a:p>
          <a:p>
            <a:pPr marL="0" indent="0">
              <a:buNone/>
            </a:pPr>
            <a:endParaRPr lang="en-US" sz="2400" b="0" i="0" u="none" strike="noStrike" baseline="0" dirty="0">
              <a:solidFill>
                <a:srgbClr val="00683C"/>
              </a:solidFill>
              <a:latin typeface="Dartmouth Ruzicka" panose="020A0502030205040203" pitchFamily="18" charset="0"/>
            </a:endParaRPr>
          </a:p>
          <a:p>
            <a:endParaRPr lang="en-US" dirty="0">
              <a:latin typeface="Dartmouth Ruzicka" panose="020A0502030205040203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5896"/>
            <a:ext cx="12192000" cy="457199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National 2" panose="020B0504030502020203" pitchFamily="34" charset="0"/>
              </a:rPr>
              <a:t>OTHER WELLNESS UPDATES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Dartmouth Ruzicka" panose="020A0502030205040203" pitchFamily="18" charset="0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Dartmouth Ruzicka" panose="020A0502030205040203" pitchFamily="18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350B27-4239-438E-B02C-7F99EC20E89A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C4DD88"/>
              </a:solidFill>
              <a:effectLst/>
              <a:uLnTx/>
              <a:uFillTx/>
              <a:latin typeface="Dartmouth Ruzicka" panose="020A0502030205040203" pitchFamily="18" charset="0"/>
              <a:ea typeface="+mn-ea"/>
              <a:cs typeface="+mn-cs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63124D19-1C17-B4F0-EC23-DF5EACD339C3}"/>
              </a:ext>
            </a:extLst>
          </p:cNvPr>
          <p:cNvSpPr txBox="1">
            <a:spLocks/>
          </p:cNvSpPr>
          <p:nvPr/>
        </p:nvSpPr>
        <p:spPr>
          <a:xfrm>
            <a:off x="457199" y="1320850"/>
            <a:ext cx="11145915" cy="4840253"/>
          </a:xfrm>
          <a:prstGeom prst="rect">
            <a:avLst/>
          </a:prstGeom>
          <a:noFill/>
        </p:spPr>
        <p:txBody>
          <a:bodyPr vert="horz" lIns="0" tIns="0" rIns="0" bIns="0" rtlCol="0">
            <a:normAutofit/>
          </a:bodyPr>
          <a:lstStyle>
            <a:lvl1pPr marL="1828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972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5544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116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176818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9666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1153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3264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New Support For Your Well-being: Behavioral Health Coaching </a:t>
            </a:r>
          </a:p>
          <a:p>
            <a:pPr marL="640080" marR="0" lvl="1" indent="-22860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Benefits-eligible employees can meet in-person or virtually with the 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on-campus Behavioral Health Coach </a:t>
            </a: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offering confidential, 1:1 support tailored to your health goals. Get guidance for managing stress, weight, diabetes, high blood pressure, and more, available at no cost. </a:t>
            </a:r>
          </a:p>
          <a:p>
            <a:pPr marL="640080" marR="0" lvl="1" indent="-22860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sz="2200" dirty="0">
                <a:solidFill>
                  <a:srgbClr val="000000"/>
                </a:solidFill>
                <a:latin typeface="National 2" panose="020B0504030502020203" pitchFamily="34" charset="0"/>
              </a:rPr>
              <a:t>Learn more at </a:t>
            </a:r>
            <a:r>
              <a:rPr lang="en-US" altLang="en-US" sz="2200" b="1" dirty="0">
                <a:solidFill>
                  <a:srgbClr val="F08127"/>
                </a:solidFill>
                <a:latin typeface="National 2" panose="020B0504030502020203" pitchFamily="34" charset="0"/>
              </a:rPr>
              <a:t>dartgo.org/</a:t>
            </a:r>
            <a:r>
              <a:rPr lang="en-US" altLang="en-US" sz="2200" b="1" dirty="0" err="1">
                <a:solidFill>
                  <a:srgbClr val="F08127"/>
                </a:solidFill>
                <a:latin typeface="National 2" panose="020B0504030502020203" pitchFamily="34" charset="0"/>
              </a:rPr>
              <a:t>behavioralhealthcoach</a:t>
            </a:r>
            <a:endParaRPr lang="en-US" altLang="en-US" sz="2200" b="1" dirty="0">
              <a:solidFill>
                <a:srgbClr val="F08127"/>
              </a:solidFill>
              <a:latin typeface="National 2" panose="020B0504030502020203" pitchFamily="34" charset="0"/>
            </a:endParaRPr>
          </a:p>
          <a:p>
            <a:pPr marL="411480" marR="0" lvl="1" indent="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182880" marR="0" lvl="0" indent="-22860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Headspace Update</a:t>
            </a:r>
          </a:p>
          <a:p>
            <a:pPr marL="640080" marR="0" lvl="1" indent="-22860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Headspace gives employees, and 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now up to five loved ones</a:t>
            </a: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, premium access to its science-backed app, at no cost.</a:t>
            </a:r>
          </a:p>
          <a:p>
            <a:pPr marL="640080" marR="0" lvl="1" indent="-22860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1000+ hours of content designed to help you stress less, focus more, sleep better, exercise mindfully, and more!</a:t>
            </a:r>
          </a:p>
          <a:p>
            <a:pPr marL="640080" marR="0" lvl="1" indent="-22860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Learn more at 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dartgo.org/</a:t>
            </a:r>
            <a:r>
              <a:rPr kumimoji="0" lang="en-US" alt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headspaceinfo</a:t>
            </a:r>
            <a: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 </a:t>
            </a:r>
          </a:p>
          <a:p>
            <a:pPr marL="640080" marR="0" lvl="1" indent="-228600" algn="l" defTabSz="6429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748150-8F2F-8BC0-BBE8-BAFD89CF0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0" y="0"/>
            <a:ext cx="2652746" cy="6985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77CFDD-4BAF-2821-8F6B-FFB062278650}"/>
              </a:ext>
            </a:extLst>
          </p:cNvPr>
          <p:cNvSpPr txBox="1"/>
          <p:nvPr/>
        </p:nvSpPr>
        <p:spPr>
          <a:xfrm>
            <a:off x="3547672" y="6361115"/>
            <a:ext cx="5152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FFFFFF"/>
                </a:solidFill>
                <a:latin typeface="National 2" panose="020B0504030502020203" pitchFamily="34" charset="0"/>
                <a:cs typeface="Arial" panose="020B0604020202020204" pitchFamily="34" charset="0"/>
              </a:rPr>
              <a:t>d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artmouth.edu/wellness</a:t>
            </a:r>
          </a:p>
        </p:txBody>
      </p:sp>
    </p:spTree>
    <p:extLst>
      <p:ext uri="{BB962C8B-B14F-4D97-AF65-F5344CB8AC3E}">
        <p14:creationId xmlns:p14="http://schemas.microsoft.com/office/powerpoint/2010/main" val="268415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4662D7-DF95-472B-A067-B1E198486E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0721" y="1295400"/>
            <a:ext cx="11546007" cy="4995020"/>
          </a:xfrm>
        </p:spPr>
        <p:txBody>
          <a:bodyPr>
            <a:normAutofit/>
          </a:bodyPr>
          <a:lstStyle/>
          <a:p>
            <a:pPr marR="0" lvl="1" algn="l"/>
            <a:endParaRPr lang="en-US" sz="2400" b="0" i="0" u="none" strike="noStrike" baseline="0" dirty="0">
              <a:solidFill>
                <a:srgbClr val="00683C"/>
              </a:solidFill>
              <a:latin typeface="Dartmouth Ruzicka" panose="020A0502030205040203" pitchFamily="18" charset="0"/>
            </a:endParaRPr>
          </a:p>
          <a:p>
            <a:pPr marL="0" indent="0">
              <a:buNone/>
            </a:pPr>
            <a:endParaRPr lang="en-US" sz="2400" b="0" i="0" u="none" strike="noStrike" baseline="0" dirty="0">
              <a:solidFill>
                <a:srgbClr val="00683C"/>
              </a:solidFill>
              <a:latin typeface="Dartmouth Ruzicka" panose="020A0502030205040203" pitchFamily="18" charset="0"/>
            </a:endParaRPr>
          </a:p>
          <a:p>
            <a:endParaRPr lang="en-US" dirty="0">
              <a:latin typeface="Dartmouth Ruzicka" panose="020A0502030205040203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5896"/>
            <a:ext cx="12192000" cy="457199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National 2" panose="020B0504030502020203" pitchFamily="34" charset="0"/>
              </a:rPr>
              <a:t>FACULTY/EMPLOYEE ASSISTANCE (F/EAP) PROGRAM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Dartmouth Ruzicka" panose="020A0502030205040203" pitchFamily="18" charset="0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Dartmouth Ruzicka" panose="020A0502030205040203" pitchFamily="18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350B27-4239-438E-B02C-7F99EC20E89A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C4DD88"/>
              </a:solidFill>
              <a:effectLst/>
              <a:uLnTx/>
              <a:uFillTx/>
              <a:latin typeface="Dartmouth Ruzicka" panose="020A0502030205040203" pitchFamily="18" charset="0"/>
              <a:ea typeface="+mn-ea"/>
              <a:cs typeface="+mn-cs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63124D19-1C17-B4F0-EC23-DF5EACD339C3}"/>
              </a:ext>
            </a:extLst>
          </p:cNvPr>
          <p:cNvSpPr txBox="1">
            <a:spLocks/>
          </p:cNvSpPr>
          <p:nvPr/>
        </p:nvSpPr>
        <p:spPr>
          <a:xfrm>
            <a:off x="234219" y="1085265"/>
            <a:ext cx="11779010" cy="4477335"/>
          </a:xfrm>
          <a:prstGeom prst="rect">
            <a:avLst/>
          </a:prstGeom>
          <a:noFill/>
        </p:spPr>
        <p:txBody>
          <a:bodyPr vert="horz" lIns="0" tIns="0" rIns="0" bIns="0" rtlCol="0">
            <a:normAutofit fontScale="25000" lnSpcReduction="20000"/>
          </a:bodyPr>
          <a:lstStyle>
            <a:lvl1pPr marL="1828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972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5544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116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176818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9666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1153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3264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marR="0" lvl="1" indent="0" algn="ctr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In partnership with ComPsych GuidanceResources, the F/EAP provides you, and your household members, with confidential support, resources and information for personal and work-life issues. </a:t>
            </a:r>
          </a:p>
          <a:p>
            <a:pPr marL="174625" marR="0" lvl="1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  These services are provided at 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no cost </a:t>
            </a:r>
          </a:p>
          <a:p>
            <a:pPr marL="174625" marR="0" lvl="1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Resources available include: </a:t>
            </a:r>
          </a:p>
          <a:p>
            <a:pPr marL="1281963" marR="0" lvl="3" indent="-4572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National 2" panose="020B0504030502020203" pitchFamily="34" charset="0"/>
              <a:buChar char="−"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Confidential Counseling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(up to 8 sessions per issue per year) – meet with the on-campus Counselor, Chris Henderson, MA, LCMHC, or meet with a counselor local to you, or virtually. </a:t>
            </a:r>
          </a:p>
          <a:p>
            <a:pPr marL="1281963" marR="0" lvl="3" indent="-4572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National 2" panose="020B0504030502020203" pitchFamily="34" charset="0"/>
              <a:buChar char="−"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Legal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Guidance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– divorce, adoption, family law, wills, trusts, estate planning</a:t>
            </a:r>
          </a:p>
          <a:p>
            <a:pPr marL="1281963" marR="0" lvl="3" indent="-4572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National 2" panose="020B0504030502020203" pitchFamily="34" charset="0"/>
              <a:buChar char="−"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Financial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Resources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– budgeting, debt management, tax and real estate, financing for college</a:t>
            </a:r>
          </a:p>
          <a:p>
            <a:pPr marL="1281963" marR="0" lvl="3" indent="-4572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National 2" panose="020B0504030502020203" pitchFamily="34" charset="0"/>
              <a:buChar char="−"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Work &amp; Lifestyle Support 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– child/elder/pet care, home repair, buying a car, planning a vacation, etc.</a:t>
            </a:r>
          </a:p>
          <a:p>
            <a:pPr marL="1281963" marR="0" lvl="3" indent="-4572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National 2" panose="020B0504030502020203" pitchFamily="34" charset="0"/>
              <a:buChar char="−"/>
              <a:tabLst/>
              <a:defRPr/>
            </a:pPr>
            <a:r>
              <a:rPr kumimoji="0" lang="en-US" sz="6000" b="1" i="1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NEW! 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Huddles 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– interactive online groups on a variety of well-being topics – mindfulness, nutrition, menopause, back pain</a:t>
            </a:r>
          </a:p>
          <a:p>
            <a:pPr marL="174625" marR="0" lvl="1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6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Available 24/7</a:t>
            </a:r>
          </a:p>
          <a:p>
            <a:pPr marL="1167663" marR="0" lvl="3" indent="-3429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Tx/>
              <a:buChar char="−"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Call: 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844.216.8308</a:t>
            </a:r>
          </a:p>
          <a:p>
            <a:pPr marL="1167663" marR="0" lvl="3" indent="-3429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Tx/>
              <a:buChar char="−"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Online: 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www.guidanceresources.com (click on register and enter ID: Dartmouth)</a:t>
            </a:r>
          </a:p>
          <a:p>
            <a:pPr marL="1167663" marR="0" lvl="3" indent="-3429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Tx/>
              <a:buChar char="−"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App: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GuidanceNow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®</a:t>
            </a:r>
          </a:p>
          <a:p>
            <a:pPr marL="0" marR="0" lvl="0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Dartmouth Ruzicka" panose="020A0502030205040203" pitchFamily="18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98FCD6-7D56-2934-FD05-53AAAFF67E36}"/>
              </a:ext>
            </a:extLst>
          </p:cNvPr>
          <p:cNvSpPr txBox="1"/>
          <p:nvPr/>
        </p:nvSpPr>
        <p:spPr>
          <a:xfrm>
            <a:off x="4033753" y="6399142"/>
            <a:ext cx="412449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dartgo.org/eap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534F6E-5B5C-6B7C-C3E5-74A7544D2E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2085" b="5376"/>
          <a:stretch>
            <a:fillRect/>
          </a:stretch>
        </p:blipFill>
        <p:spPr>
          <a:xfrm>
            <a:off x="10169856" y="42747"/>
            <a:ext cx="1941010" cy="45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87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4662D7-DF95-472B-A067-B1E198486E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0721" y="1295400"/>
            <a:ext cx="11546007" cy="4995020"/>
          </a:xfrm>
        </p:spPr>
        <p:txBody>
          <a:bodyPr>
            <a:normAutofit/>
          </a:bodyPr>
          <a:lstStyle/>
          <a:p>
            <a:pPr marR="0" lvl="1" algn="l"/>
            <a:endParaRPr lang="en-US" sz="2400" b="0" i="0" u="none" strike="noStrike" baseline="0" dirty="0">
              <a:solidFill>
                <a:srgbClr val="00683C"/>
              </a:solidFill>
              <a:latin typeface="National 2" panose="020B0504030502020203" pitchFamily="34" charset="0"/>
            </a:endParaRPr>
          </a:p>
          <a:p>
            <a:pPr marL="0" indent="0">
              <a:buNone/>
            </a:pPr>
            <a:endParaRPr lang="en-US" sz="2400" b="0" i="0" u="none" strike="noStrike" baseline="0" dirty="0">
              <a:solidFill>
                <a:srgbClr val="00683C"/>
              </a:solidFill>
              <a:latin typeface="National 2" panose="020B0504030502020203" pitchFamily="34" charset="0"/>
            </a:endParaRPr>
          </a:p>
          <a:p>
            <a:endParaRPr lang="en-US" dirty="0">
              <a:latin typeface="National 2" panose="020B0504030502020203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5896"/>
            <a:ext cx="12192000" cy="457199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500" b="1" dirty="0">
                <a:latin typeface="National 2" panose="020B0504030502020203" pitchFamily="34" charset="0"/>
              </a:rPr>
              <a:t>CIGNA WELLBEING RESOURCES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350B27-4239-438E-B02C-7F99EC20E89A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C4DD88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63124D19-1C17-B4F0-EC23-DF5EACD339C3}"/>
              </a:ext>
            </a:extLst>
          </p:cNvPr>
          <p:cNvSpPr txBox="1">
            <a:spLocks/>
          </p:cNvSpPr>
          <p:nvPr/>
        </p:nvSpPr>
        <p:spPr>
          <a:xfrm>
            <a:off x="457200" y="1320850"/>
            <a:ext cx="11213690" cy="4533039"/>
          </a:xfrm>
          <a:prstGeom prst="rect">
            <a:avLst/>
          </a:prstGeom>
          <a:noFill/>
        </p:spPr>
        <p:txBody>
          <a:bodyPr vert="horz" lIns="0" tIns="0" rIns="0" bIns="0" rtlCol="0">
            <a:normAutofit fontScale="85000" lnSpcReduction="20000"/>
          </a:bodyPr>
          <a:lstStyle>
            <a:lvl1pPr marL="1828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972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5544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116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176818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9666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1153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3264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11480" marR="0" lvl="1" indent="0" algn="ctr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For employees and dependents enrolled in a medical plan through Dartmouth:</a:t>
            </a:r>
          </a:p>
          <a:p>
            <a:pPr marL="640080" marR="0" lvl="1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Virtual Behavioral Health Programs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: </a:t>
            </a:r>
          </a:p>
          <a:p>
            <a:pPr marL="1097280" marR="0" lvl="2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Access a variety of virtual services including options for children, teens, and adults. Support is available through text, phone, and video, and cover a wide range of needs – anxiety, depression, stress, relationship/family challenges, sleep, eating disorders, parenting, etc.</a:t>
            </a:r>
          </a:p>
          <a:p>
            <a:pPr marL="1097280" marR="0" lvl="2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en-US" sz="2400" b="1" dirty="0">
                <a:solidFill>
                  <a:srgbClr val="F08127"/>
                </a:solidFill>
                <a:latin typeface="National 2" panose="020B0504030502020203" pitchFamily="34" charset="0"/>
              </a:rPr>
              <a:t>Mycigna.com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&gt; Find Care &amp; Costs &gt; Counseling</a:t>
            </a:r>
          </a:p>
          <a:p>
            <a:pPr marL="411480" marR="0" lvl="1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640080" marR="0" lvl="1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Omada Pre-Diabetes Program: </a:t>
            </a:r>
          </a:p>
          <a:p>
            <a:pPr marL="1097280" marR="0" lvl="2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A digital lifestyle change program that can help you lose weight, feel fantastic, and develop long-term healthy habits for those who are at risk for type 2 diabetes or heart disease (free!)</a:t>
            </a:r>
          </a:p>
          <a:p>
            <a:pPr lvl="2">
              <a:buClr>
                <a:srgbClr val="00693E"/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latin typeface="National 2" panose="020B0504030502020203" pitchFamily="34" charset="0"/>
              </a:rPr>
              <a:t>Take the 1-minute assessment at </a:t>
            </a:r>
            <a:r>
              <a:rPr lang="en-US" sz="2400" b="1" dirty="0">
                <a:solidFill>
                  <a:srgbClr val="F08127"/>
                </a:solidFill>
                <a:latin typeface="National 2" panose="020B0504030502020203" pitchFamily="34" charset="0"/>
              </a:rPr>
              <a:t>omadahealth.com/dartmouth</a:t>
            </a:r>
            <a:endParaRPr lang="en-US" altLang="en-US" sz="2400" b="1" dirty="0">
              <a:solidFill>
                <a:srgbClr val="F08127"/>
              </a:solidFill>
              <a:latin typeface="National 2" panose="020B0504030502020203" pitchFamily="34" charset="0"/>
            </a:endParaRPr>
          </a:p>
          <a:p>
            <a:pPr marL="0" marR="0" lvl="0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748150-8F2F-8BC0-BBE8-BAFD89CF0B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0" y="0"/>
            <a:ext cx="2652746" cy="6985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A80CFF-4144-B9EE-DE56-CD6A1E389A55}"/>
              </a:ext>
            </a:extLst>
          </p:cNvPr>
          <p:cNvSpPr txBox="1"/>
          <p:nvPr/>
        </p:nvSpPr>
        <p:spPr>
          <a:xfrm>
            <a:off x="4033753" y="6361115"/>
            <a:ext cx="4124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mycigna.com</a:t>
            </a:r>
          </a:p>
        </p:txBody>
      </p:sp>
    </p:spTree>
    <p:extLst>
      <p:ext uri="{BB962C8B-B14F-4D97-AF65-F5344CB8AC3E}">
        <p14:creationId xmlns:p14="http://schemas.microsoft.com/office/powerpoint/2010/main" val="201380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4662D7-DF95-472B-A067-B1E198486E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3887" y="1371600"/>
            <a:ext cx="11546007" cy="4863598"/>
          </a:xfrm>
        </p:spPr>
        <p:txBody>
          <a:bodyPr>
            <a:normAutofit/>
          </a:bodyPr>
          <a:lstStyle/>
          <a:p>
            <a:pPr marL="0" marR="0" indent="0" algn="ctr">
              <a:buNone/>
            </a:pPr>
            <a:r>
              <a:rPr lang="en-US" sz="3200" i="0" u="none" strike="noStrike" baseline="0" dirty="0">
                <a:solidFill>
                  <a:schemeClr val="tx1"/>
                </a:solidFill>
              </a:rPr>
              <a:t>Monday, </a:t>
            </a:r>
            <a:r>
              <a:rPr lang="en-US" sz="3200" b="1" i="0" u="none" strike="noStrike" baseline="0" dirty="0">
                <a:solidFill>
                  <a:srgbClr val="F08127"/>
                </a:solidFill>
              </a:rPr>
              <a:t>October 27, 2025 </a:t>
            </a:r>
            <a:r>
              <a:rPr lang="en-US" sz="1800" i="0" u="none" strike="noStrike" baseline="0" dirty="0">
                <a:solidFill>
                  <a:schemeClr val="tx1"/>
                </a:solidFill>
              </a:rPr>
              <a:t>(8:00 am)</a:t>
            </a:r>
            <a:br>
              <a:rPr lang="en-US" sz="1800" i="0" u="none" strike="noStrike" baseline="0" dirty="0">
                <a:solidFill>
                  <a:schemeClr val="tx1"/>
                </a:solidFill>
              </a:rPr>
            </a:br>
            <a:r>
              <a:rPr lang="en-US" sz="3200" i="0" u="none" strike="noStrike" baseline="0" dirty="0">
                <a:solidFill>
                  <a:schemeClr val="tx1"/>
                </a:solidFill>
              </a:rPr>
              <a:t>through</a:t>
            </a:r>
            <a:br>
              <a:rPr lang="en-US" sz="3200" i="0" u="none" strike="noStrike" baseline="0" dirty="0">
                <a:solidFill>
                  <a:schemeClr val="tx1"/>
                </a:solidFill>
              </a:rPr>
            </a:br>
            <a:r>
              <a:rPr lang="en-US" sz="3200" i="0" u="none" strike="noStrike" baseline="0" dirty="0">
                <a:solidFill>
                  <a:schemeClr val="tx1"/>
                </a:solidFill>
              </a:rPr>
              <a:t>Monday, </a:t>
            </a:r>
            <a:r>
              <a:rPr lang="en-US" sz="3200" b="1" i="0" u="none" strike="noStrike" baseline="0" dirty="0">
                <a:solidFill>
                  <a:srgbClr val="F08127"/>
                </a:solidFill>
              </a:rPr>
              <a:t>November </a:t>
            </a:r>
            <a:r>
              <a:rPr lang="en-US" sz="3200" b="1" dirty="0">
                <a:solidFill>
                  <a:srgbClr val="F08127"/>
                </a:solidFill>
              </a:rPr>
              <a:t>10</a:t>
            </a:r>
            <a:r>
              <a:rPr lang="en-US" sz="3200" b="1" i="0" u="none" strike="noStrike" baseline="0" dirty="0">
                <a:solidFill>
                  <a:srgbClr val="F08127"/>
                </a:solidFill>
              </a:rPr>
              <a:t>, 2025</a:t>
            </a:r>
            <a:r>
              <a:rPr lang="en-US" sz="3200" b="1" dirty="0">
                <a:solidFill>
                  <a:srgbClr val="F08127"/>
                </a:solidFill>
              </a:rPr>
              <a:t> </a:t>
            </a:r>
            <a:r>
              <a:rPr lang="en-US" sz="1800" i="0" u="none" strike="noStrike" baseline="0" dirty="0">
                <a:solidFill>
                  <a:schemeClr val="tx1"/>
                </a:solidFill>
              </a:rPr>
              <a:t>(11:59 pm)</a:t>
            </a:r>
          </a:p>
          <a:p>
            <a:pPr marL="0" marR="0" indent="0" algn="l">
              <a:buNone/>
            </a:pPr>
            <a:endParaRPr lang="en-US" sz="2400" i="0" u="none" strike="noStrike" baseline="0" dirty="0">
              <a:solidFill>
                <a:srgbClr val="00683C"/>
              </a:solidFill>
              <a:latin typeface="National 2" panose="020B0504030502020203" pitchFamily="34" charset="0"/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82"/>
            <a:ext cx="12115800" cy="533399"/>
          </a:xfrm>
          <a:noFill/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National 2 Medium" panose="020B0604030502020203" pitchFamily="34" charset="0"/>
              </a:rPr>
              <a:t>WHEN IS OPEN ENROLLMENT?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4A9950-BF4F-48A3-AB61-A790D664A11D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C4DD8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dartgo.org/benefits-oe</a:t>
            </a:r>
          </a:p>
        </p:txBody>
      </p:sp>
      <p:pic>
        <p:nvPicPr>
          <p:cNvPr id="4" name="Picture 3" descr="A flag flying in front of a building&#10;&#10;Description automatically generated">
            <a:extLst>
              <a:ext uri="{FF2B5EF4-FFF2-40B4-BE49-F238E27FC236}">
                <a16:creationId xmlns:a16="http://schemas.microsoft.com/office/drawing/2014/main" id="{927A7AC8-ADD5-1C60-94D9-90A2092BF7B0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5375" y="3886200"/>
            <a:ext cx="2992773" cy="2049478"/>
          </a:xfrm>
          <a:prstGeom prst="rect">
            <a:avLst/>
          </a:prstGeom>
          <a:ln w="28575"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D2DDFE-9A2A-C920-AD91-E05D9B1F19DD}"/>
              </a:ext>
            </a:extLst>
          </p:cNvPr>
          <p:cNvSpPr txBox="1"/>
          <p:nvPr/>
        </p:nvSpPr>
        <p:spPr>
          <a:xfrm>
            <a:off x="914400" y="4108791"/>
            <a:ext cx="6705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Changes take effect on</a:t>
            </a:r>
            <a:b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January 1, 2026</a:t>
            </a:r>
          </a:p>
        </p:txBody>
      </p:sp>
    </p:spTree>
    <p:extLst>
      <p:ext uri="{BB962C8B-B14F-4D97-AF65-F5344CB8AC3E}">
        <p14:creationId xmlns:p14="http://schemas.microsoft.com/office/powerpoint/2010/main" val="184986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6D355-3B8C-6DDC-A9A0-A8AA03FD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FF922B-0903-9C83-3411-46753704D20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0721" y="1295400"/>
            <a:ext cx="11546007" cy="4995020"/>
          </a:xfrm>
        </p:spPr>
        <p:txBody>
          <a:bodyPr>
            <a:normAutofit/>
          </a:bodyPr>
          <a:lstStyle/>
          <a:p>
            <a:pPr marR="0" lvl="1" algn="l"/>
            <a:endParaRPr lang="en-US" sz="2400" b="0" i="0" u="none" strike="noStrike" baseline="0" dirty="0">
              <a:solidFill>
                <a:srgbClr val="00683C"/>
              </a:solidFill>
              <a:latin typeface="Dartmouth Ruzicka" panose="020A0502030205040203" pitchFamily="18" charset="0"/>
            </a:endParaRPr>
          </a:p>
          <a:p>
            <a:pPr marL="0" indent="0">
              <a:buNone/>
            </a:pPr>
            <a:endParaRPr lang="en-US" sz="2400" b="0" i="0" u="none" strike="noStrike" baseline="0" dirty="0">
              <a:solidFill>
                <a:srgbClr val="00683C"/>
              </a:solidFill>
              <a:latin typeface="Dartmouth Ruzicka" panose="020A0502030205040203" pitchFamily="18" charset="0"/>
            </a:endParaRPr>
          </a:p>
          <a:p>
            <a:endParaRPr lang="en-US" dirty="0">
              <a:latin typeface="Dartmouth Ruzicka" panose="020A0502030205040203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84649B8-43D1-3C28-A59A-3355235F2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5896"/>
            <a:ext cx="12192000" cy="457199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National 2" panose="020B0504030502020203" pitchFamily="34" charset="0"/>
              </a:rPr>
              <a:t>ADDITIONAL RESOURCES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109E77-2CC9-7916-C71D-EC61C797AF9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Dartmouth Ruzicka" panose="020A0502030205040203" pitchFamily="18" charset="0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Dartmouth Ruzicka" panose="020A0502030205040203" pitchFamily="18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62A256-1A2E-FCC4-AFF0-D2D13670B4AD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C4DD88"/>
              </a:solidFill>
              <a:effectLst/>
              <a:uLnTx/>
              <a:uFillTx/>
              <a:latin typeface="Dartmouth Ruzicka" panose="020A0502030205040203" pitchFamily="18" charset="0"/>
              <a:ea typeface="+mn-ea"/>
              <a:cs typeface="+mn-cs"/>
            </a:endParaRP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1AD68B08-A32D-8707-AF95-30C1039FF26B}"/>
              </a:ext>
            </a:extLst>
          </p:cNvPr>
          <p:cNvSpPr txBox="1">
            <a:spLocks/>
          </p:cNvSpPr>
          <p:nvPr/>
        </p:nvSpPr>
        <p:spPr>
          <a:xfrm>
            <a:off x="457199" y="1320850"/>
            <a:ext cx="11145915" cy="4969570"/>
          </a:xfrm>
          <a:prstGeom prst="rect">
            <a:avLst/>
          </a:prstGeom>
          <a:noFill/>
        </p:spPr>
        <p:txBody>
          <a:bodyPr vert="horz" lIns="0" tIns="0" rIns="0" bIns="0" rtlCol="0">
            <a:normAutofit fontScale="77500" lnSpcReduction="20000"/>
          </a:bodyPr>
          <a:lstStyle>
            <a:lvl1pPr marL="1828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972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5544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116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176818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9666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1153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3264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Webinars </a:t>
            </a:r>
          </a:p>
          <a:p>
            <a:pPr marL="640080" marR="0" lvl="1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variety of webinars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are offered monthly on well-being topics such as mindfulness, healthy eating, sleep, managing finances, parenting, and more! </a:t>
            </a:r>
          </a:p>
          <a:p>
            <a:pPr marL="182880" marR="0" lvl="0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Mindfulness Groups</a:t>
            </a:r>
          </a:p>
          <a:p>
            <a:pPr marL="640080" marR="0" lvl="1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Monday Morning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Meditation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 (8am in Rollins Chapel)</a:t>
            </a:r>
          </a:p>
          <a:p>
            <a:pPr marL="640080" marR="0" lvl="1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Wednesday Virtual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Mindfulness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Practice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Group (</a:t>
            </a:r>
            <a:r>
              <a:rPr kumimoji="0" lang="en-US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NEW TIME!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12:05pm via Zoom)</a:t>
            </a:r>
          </a:p>
          <a:p>
            <a:pPr marL="182880" marR="0" lvl="0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NEW!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Thursday Steppers</a:t>
            </a:r>
          </a:p>
          <a:p>
            <a:pPr marL="640080" marR="0" lvl="1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Join colleagues for a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weekly campus walk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on Thursdays (12:15 – 12:45 PM; meet at the flagpoles on the Green)</a:t>
            </a:r>
          </a:p>
          <a:p>
            <a:pPr marL="182880" marR="0" lvl="0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Stay in the Know: </a:t>
            </a:r>
          </a:p>
          <a:p>
            <a:pPr marL="640080" marR="0" lvl="1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Wellness at Dartmouth website: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dartmouth.edu/wellness </a:t>
            </a:r>
          </a:p>
          <a:p>
            <a:pPr marL="640080" marR="0" lvl="1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Monthly Wellness at Dartmouth newsletter: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dartgo.org/subscribe</a:t>
            </a:r>
          </a:p>
          <a:p>
            <a:pPr marL="640080" marR="0" lvl="1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Be on the lookout: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Throughout the year, our partners may reach out to you with tips, tools, and reminders to help you make the most of your benefits.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BAF151-D2D7-6562-2CDB-F172C1A2A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0" y="0"/>
            <a:ext cx="2652746" cy="6985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AAA441-3969-D7AF-383F-D8820783E7E9}"/>
              </a:ext>
            </a:extLst>
          </p:cNvPr>
          <p:cNvSpPr txBox="1"/>
          <p:nvPr/>
        </p:nvSpPr>
        <p:spPr>
          <a:xfrm>
            <a:off x="3547672" y="6361115"/>
            <a:ext cx="5152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FFFFFF"/>
                </a:solidFill>
                <a:latin typeface="National 2" panose="020B0504030502020203" pitchFamily="34" charset="0"/>
                <a:cs typeface="Arial" panose="020B0604020202020204" pitchFamily="34" charset="0"/>
              </a:rPr>
              <a:t>d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artmouth.edu/wellness</a:t>
            </a:r>
          </a:p>
        </p:txBody>
      </p:sp>
    </p:spTree>
    <p:extLst>
      <p:ext uri="{BB962C8B-B14F-4D97-AF65-F5344CB8AC3E}">
        <p14:creationId xmlns:p14="http://schemas.microsoft.com/office/powerpoint/2010/main" val="158937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DAC1E-C989-4ACF-B75D-02C3C7BD4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32" y="983792"/>
            <a:ext cx="12192000" cy="1588724"/>
          </a:xfrm>
        </p:spPr>
        <p:txBody>
          <a:bodyPr/>
          <a:lstStyle/>
          <a:p>
            <a:pPr algn="ctr"/>
            <a:r>
              <a:rPr lang="en-US" sz="6000" dirty="0">
                <a:latin typeface="National 2 Medium" panose="020B0604030502020203" pitchFamily="34" charset="0"/>
              </a:rPr>
              <a:t>Retirement</a:t>
            </a:r>
            <a:endParaRPr lang="en-US" sz="6000" b="1" dirty="0">
              <a:solidFill>
                <a:srgbClr val="92D050"/>
              </a:solidFill>
              <a:latin typeface="National 2 Medium" panose="020B0604030502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5CB43-DCDB-4275-A1F5-7595086552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508" y="3327723"/>
            <a:ext cx="11870492" cy="32237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227509-0BAC-4162-963D-10CFA27A7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3EB90223-B1AD-450E-89DE-29C559EF8B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32" y="2879043"/>
            <a:ext cx="12197432" cy="397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8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83FE3-1277-1A78-E2FF-407FD5781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145538-F383-B80A-1322-D96BDB0C48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 anchor="ctr">
            <a:normAutofit/>
          </a:bodyPr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58A0942C-E8F7-C283-9E9C-1E7A7EADD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3400"/>
            <a:ext cx="12192000" cy="394202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National 2 Medium" panose="020B0604030502020203" pitchFamily="34" charset="0"/>
              </a:rPr>
              <a:t>RETIREMENT PLANS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46C0A6-1FE4-C51F-7FAD-AA1793832186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Human.Resources.Benefits@dartmouth.edu</a:t>
            </a: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               603-646-3588</a:t>
            </a:r>
          </a:p>
        </p:txBody>
      </p:sp>
      <p:sp>
        <p:nvSpPr>
          <p:cNvPr id="8" name="Plus Sign 7">
            <a:extLst>
              <a:ext uri="{FF2B5EF4-FFF2-40B4-BE49-F238E27FC236}">
                <a16:creationId xmlns:a16="http://schemas.microsoft.com/office/drawing/2014/main" id="{2C387E92-DB56-446F-5BD6-B982F24B5570}"/>
              </a:ext>
            </a:extLst>
          </p:cNvPr>
          <p:cNvSpPr/>
          <p:nvPr/>
        </p:nvSpPr>
        <p:spPr>
          <a:xfrm>
            <a:off x="5562600" y="1616914"/>
            <a:ext cx="914400" cy="914400"/>
          </a:xfrm>
          <a:prstGeom prst="mathPlus">
            <a:avLst/>
          </a:prstGeom>
          <a:ln>
            <a:solidFill>
              <a:srgbClr val="0069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6845C3-7C64-1183-34A6-43AC0C01E6C2}"/>
              </a:ext>
            </a:extLst>
          </p:cNvPr>
          <p:cNvSpPr/>
          <p:nvPr/>
        </p:nvSpPr>
        <p:spPr>
          <a:xfrm>
            <a:off x="709764" y="1263719"/>
            <a:ext cx="4389120" cy="810395"/>
          </a:xfrm>
          <a:prstGeom prst="rect">
            <a:avLst/>
          </a:prstGeom>
          <a:ln>
            <a:solidFill>
              <a:srgbClr val="0069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DARTMOUTH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 contributes to your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401(a) Plan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Account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BAC99D-F4A3-0E5F-0B5C-05257783B523}"/>
              </a:ext>
            </a:extLst>
          </p:cNvPr>
          <p:cNvSpPr/>
          <p:nvPr/>
        </p:nvSpPr>
        <p:spPr>
          <a:xfrm>
            <a:off x="7086600" y="1263719"/>
            <a:ext cx="4389120" cy="810395"/>
          </a:xfrm>
          <a:prstGeom prst="rect">
            <a:avLst/>
          </a:prstGeom>
          <a:ln>
            <a:solidFill>
              <a:srgbClr val="0069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bIns="182880"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YOUR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 voluntary contributions to the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SRA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A98F8B5D-AC30-681A-CBCE-0477EA13FEFE}"/>
              </a:ext>
            </a:extLst>
          </p:cNvPr>
          <p:cNvGraphicFramePr>
            <a:graphicFrameLocks noGrp="1"/>
          </p:cNvGraphicFramePr>
          <p:nvPr/>
        </p:nvGraphicFramePr>
        <p:xfrm>
          <a:off x="704849" y="2209800"/>
          <a:ext cx="4400552" cy="2599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0751">
                  <a:extLst>
                    <a:ext uri="{9D8B030D-6E8A-4147-A177-3AD203B41FA5}">
                      <a16:colId xmlns:a16="http://schemas.microsoft.com/office/drawing/2014/main" val="3877753522"/>
                    </a:ext>
                  </a:extLst>
                </a:gridCol>
                <a:gridCol w="2209801">
                  <a:extLst>
                    <a:ext uri="{9D8B030D-6E8A-4147-A177-3AD203B41FA5}">
                      <a16:colId xmlns:a16="http://schemas.microsoft.com/office/drawing/2014/main" val="2040105600"/>
                    </a:ext>
                  </a:extLst>
                </a:gridCol>
              </a:tblGrid>
              <a:tr h="648124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  <a:latin typeface="National 2" panose="020B0504030502020203" pitchFamily="34" charset="0"/>
                        </a:rPr>
                        <a:t>Age</a:t>
                      </a:r>
                    </a:p>
                  </a:txBody>
                  <a:tcPr marL="64304" marR="64304" marT="32152" marB="32152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3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chemeClr val="bg1"/>
                          </a:solidFill>
                          <a:latin typeface="National 2" panose="020B0504030502020203" pitchFamily="34" charset="0"/>
                        </a:rPr>
                        <a:t>Percentage of Base Salary</a:t>
                      </a:r>
                    </a:p>
                  </a:txBody>
                  <a:tcPr marL="64304" marR="64304" marT="32152" marB="32152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9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798884"/>
                  </a:ext>
                </a:extLst>
              </a:tr>
              <a:tr h="42823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National 2" panose="020B0504030502020203" pitchFamily="34" charset="0"/>
                        </a:rPr>
                        <a:t>21-29</a:t>
                      </a:r>
                    </a:p>
                  </a:txBody>
                  <a:tcPr marL="64304" marR="64304" marT="32152" marB="32152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National 2" panose="020B0504030502020203" pitchFamily="34" charset="0"/>
                        </a:rPr>
                        <a:t>3%</a:t>
                      </a:r>
                    </a:p>
                  </a:txBody>
                  <a:tcPr marL="64304" marR="64304" marT="32152" marB="32152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9036892"/>
                  </a:ext>
                </a:extLst>
              </a:tr>
              <a:tr h="46259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National 2" panose="020B0504030502020203" pitchFamily="34" charset="0"/>
                        </a:rPr>
                        <a:t>30-34</a:t>
                      </a:r>
                    </a:p>
                  </a:txBody>
                  <a:tcPr marL="64304" marR="64304" marT="32152" marB="32152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National 2" panose="020B0504030502020203" pitchFamily="34" charset="0"/>
                        </a:rPr>
                        <a:t>5%</a:t>
                      </a:r>
                    </a:p>
                  </a:txBody>
                  <a:tcPr marL="64304" marR="64304" marT="32152" marB="32152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3104830"/>
                  </a:ext>
                </a:extLst>
              </a:tr>
              <a:tr h="50381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National 2" panose="020B0504030502020203" pitchFamily="34" charset="0"/>
                        </a:rPr>
                        <a:t>35-39</a:t>
                      </a:r>
                    </a:p>
                  </a:txBody>
                  <a:tcPr marL="64304" marR="64304" marT="32152" marB="32152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National 2" panose="020B0504030502020203" pitchFamily="34" charset="0"/>
                        </a:rPr>
                        <a:t>7%</a:t>
                      </a:r>
                    </a:p>
                  </a:txBody>
                  <a:tcPr marL="64304" marR="64304" marT="32152" marB="32152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5904740"/>
                  </a:ext>
                </a:extLst>
              </a:tr>
              <a:tr h="53131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National 2" panose="020B0504030502020203" pitchFamily="34" charset="0"/>
                        </a:rPr>
                        <a:t>&gt;=40</a:t>
                      </a:r>
                    </a:p>
                  </a:txBody>
                  <a:tcPr marL="64304" marR="64304" marT="32152" marB="32152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National 2" panose="020B0504030502020203" pitchFamily="34" charset="0"/>
                        </a:rPr>
                        <a:t>9%</a:t>
                      </a:r>
                    </a:p>
                  </a:txBody>
                  <a:tcPr marL="64304" marR="64304" marT="32152" marB="32152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152206"/>
                  </a:ext>
                </a:extLst>
              </a:tr>
            </a:tbl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EFBDB46E-8933-BE9A-608A-FD05B47B47A4}"/>
              </a:ext>
            </a:extLst>
          </p:cNvPr>
          <p:cNvSpPr/>
          <p:nvPr/>
        </p:nvSpPr>
        <p:spPr>
          <a:xfrm>
            <a:off x="7086600" y="2209800"/>
            <a:ext cx="4389120" cy="2650286"/>
          </a:xfrm>
          <a:prstGeom prst="rect">
            <a:avLst/>
          </a:prstGeom>
          <a:solidFill>
            <a:schemeClr val="bg1"/>
          </a:solidFill>
          <a:ln w="12700">
            <a:solidFill>
              <a:srgbClr val="0069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tlCol="0" anchor="t"/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Many ways to save for retirement: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Pre-tax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 contributions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 Roth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post-tax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 contributions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 Save 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percentage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 of your pay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 Save 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fixed dollar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amount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0789E7-8DFD-8953-FC2D-42AD43B055B9}"/>
              </a:ext>
            </a:extLst>
          </p:cNvPr>
          <p:cNvSpPr txBox="1"/>
          <p:nvPr/>
        </p:nvSpPr>
        <p:spPr>
          <a:xfrm>
            <a:off x="7086600" y="5035892"/>
            <a:ext cx="4400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You are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always 100% vested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in your SRA contributions (you fully own them)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3FD3BA-7CAC-0D5B-3699-10A8998E2965}"/>
              </a:ext>
            </a:extLst>
          </p:cNvPr>
          <p:cNvSpPr txBox="1"/>
          <p:nvPr/>
        </p:nvSpPr>
        <p:spPr>
          <a:xfrm>
            <a:off x="704849" y="5055867"/>
            <a:ext cx="44767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After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3 years of service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at Dartmouth, you will fully own (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100% vested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) Dartmouth’s contributions</a:t>
            </a:r>
          </a:p>
        </p:txBody>
      </p:sp>
    </p:spTree>
    <p:extLst>
      <p:ext uri="{BB962C8B-B14F-4D97-AF65-F5344CB8AC3E}">
        <p14:creationId xmlns:p14="http://schemas.microsoft.com/office/powerpoint/2010/main" val="418480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85BB7-DC4A-95E2-695D-B2EED1A41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4E3D70-BA19-EB5F-51B8-F0DC48899C4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 anchor="ctr">
            <a:normAutofit/>
          </a:bodyPr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B342D54B-F0AA-4790-67EA-F8CFE9F62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3400"/>
            <a:ext cx="12192000" cy="394202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National 2 Medium" panose="020B0604030502020203" pitchFamily="34" charset="0"/>
              </a:rPr>
              <a:t>NEW FOR 2026</a:t>
            </a:r>
            <a:br>
              <a:rPr lang="en-US" sz="3600" b="1" dirty="0">
                <a:latin typeface="National 2 Medium" panose="020B0604030502020203" pitchFamily="34" charset="0"/>
              </a:rPr>
            </a:br>
            <a:r>
              <a:rPr lang="en-US" sz="3600" b="1" dirty="0">
                <a:latin typeface="National 2 Medium" panose="020B0604030502020203" pitchFamily="34" charset="0"/>
              </a:rPr>
              <a:t>CHANGES TO THE SRA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5739AF-01EE-32AB-96B4-56B2AC66C313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Human.Resources.Benefits@dartmouth.edu</a:t>
            </a: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               603-646-3588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D7E18A06-E83D-A764-E0FD-02F2F84D89BC}"/>
              </a:ext>
            </a:extLst>
          </p:cNvPr>
          <p:cNvGraphicFramePr>
            <a:graphicFrameLocks noGrp="1"/>
          </p:cNvGraphicFramePr>
          <p:nvPr>
            <p:ph sz="quarter" idx="11"/>
          </p:nvPr>
        </p:nvGraphicFramePr>
        <p:xfrm>
          <a:off x="289437" y="1818640"/>
          <a:ext cx="11545886" cy="435355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772943">
                  <a:extLst>
                    <a:ext uri="{9D8B030D-6E8A-4147-A177-3AD203B41FA5}">
                      <a16:colId xmlns:a16="http://schemas.microsoft.com/office/drawing/2014/main" val="2684486635"/>
                    </a:ext>
                  </a:extLst>
                </a:gridCol>
                <a:gridCol w="5772943">
                  <a:extLst>
                    <a:ext uri="{9D8B030D-6E8A-4147-A177-3AD203B41FA5}">
                      <a16:colId xmlns:a16="http://schemas.microsoft.com/office/drawing/2014/main" val="2716503158"/>
                    </a:ext>
                  </a:extLst>
                </a:gridCol>
              </a:tblGrid>
              <a:tr h="477248">
                <a:tc gridSpan="2"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1"/>
                          </a:solidFill>
                          <a:latin typeface="National 2" panose="020B0504030502020203" pitchFamily="34" charset="0"/>
                        </a:rPr>
                        <a:t>Starting January 1, 2026, new limits and rules apply to catch-up contributions.</a:t>
                      </a:r>
                    </a:p>
                  </a:txBody>
                  <a:tcPr>
                    <a:solidFill>
                      <a:srgbClr val="00693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6215958"/>
                  </a:ext>
                </a:extLst>
              </a:tr>
              <a:tr h="933284">
                <a:tc gridSpan="2">
                  <a:txBody>
                    <a:bodyPr/>
                    <a:lstStyle/>
                    <a:p>
                      <a:pPr marL="285750" indent="-285750">
                        <a:lnSpc>
                          <a:spcPct val="120000"/>
                        </a:lnSpc>
                        <a:buClr>
                          <a:srgbClr val="00693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latin typeface="National 2" panose="020B0504030502020203" pitchFamily="34" charset="0"/>
                        </a:rPr>
                        <a:t>Catch-up contributions (“catch-up”) allow individuals </a:t>
                      </a:r>
                      <a:r>
                        <a:rPr lang="en-US" sz="1500" b="1" dirty="0">
                          <a:solidFill>
                            <a:srgbClr val="F08127"/>
                          </a:solidFill>
                          <a:latin typeface="National 2" panose="020B0504030502020203" pitchFamily="34" charset="0"/>
                        </a:rPr>
                        <a:t>nearing retirement to save more </a:t>
                      </a:r>
                      <a:r>
                        <a:rPr lang="en-US" sz="1500" dirty="0">
                          <a:latin typeface="National 2" panose="020B0504030502020203" pitchFamily="34" charset="0"/>
                        </a:rPr>
                        <a:t>in their SRA.  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Clr>
                          <a:srgbClr val="00693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latin typeface="National 2" panose="020B0504030502020203" pitchFamily="34" charset="0"/>
                        </a:rPr>
                        <a:t>Pre-tax and/or Roth post-tax SRA </a:t>
                      </a:r>
                      <a:r>
                        <a:rPr lang="en-US" sz="1500" b="1" dirty="0">
                          <a:solidFill>
                            <a:srgbClr val="F08127"/>
                          </a:solidFill>
                          <a:latin typeface="National 2" panose="020B0504030502020203" pitchFamily="34" charset="0"/>
                        </a:rPr>
                        <a:t>contributions above </a:t>
                      </a:r>
                      <a:r>
                        <a:rPr lang="en-US" sz="1500" b="0" dirty="0">
                          <a:solidFill>
                            <a:schemeClr val="tx1"/>
                          </a:solidFill>
                          <a:latin typeface="National 2" panose="020B0504030502020203" pitchFamily="34" charset="0"/>
                        </a:rPr>
                        <a:t>the IRS </a:t>
                      </a:r>
                      <a:r>
                        <a:rPr lang="en-US" sz="1500" b="1" dirty="0">
                          <a:solidFill>
                            <a:srgbClr val="F08127"/>
                          </a:solidFill>
                          <a:latin typeface="National 2" panose="020B0504030502020203" pitchFamily="34" charset="0"/>
                        </a:rPr>
                        <a:t>Standard Limit </a:t>
                      </a:r>
                      <a:r>
                        <a:rPr lang="en-US" sz="1500" dirty="0">
                          <a:latin typeface="National 2" panose="020B0504030502020203" pitchFamily="34" charset="0"/>
                        </a:rPr>
                        <a:t>are classified as a catch-up.</a:t>
                      </a:r>
                    </a:p>
                    <a:p>
                      <a:pPr marL="285750" indent="-285750">
                        <a:lnSpc>
                          <a:spcPct val="120000"/>
                        </a:lnSpc>
                        <a:buClr>
                          <a:srgbClr val="00693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latin typeface="National 2" panose="020B0504030502020203" pitchFamily="34" charset="0"/>
                        </a:rPr>
                        <a:t>These are available only to </a:t>
                      </a:r>
                      <a:r>
                        <a:rPr lang="en-US" sz="1500" b="1" dirty="0">
                          <a:solidFill>
                            <a:srgbClr val="F08127"/>
                          </a:solidFill>
                          <a:latin typeface="National 2" panose="020B0504030502020203" pitchFamily="34" charset="0"/>
                        </a:rPr>
                        <a:t>SRA</a:t>
                      </a:r>
                      <a:r>
                        <a:rPr lang="en-US" sz="1500" dirty="0">
                          <a:latin typeface="National 2" panose="020B0504030502020203" pitchFamily="34" charset="0"/>
                        </a:rPr>
                        <a:t> participants </a:t>
                      </a:r>
                      <a:r>
                        <a:rPr lang="en-US" sz="1500" b="1" dirty="0">
                          <a:solidFill>
                            <a:srgbClr val="F08127"/>
                          </a:solidFill>
                          <a:latin typeface="National 2" panose="020B0504030502020203" pitchFamily="34" charset="0"/>
                        </a:rPr>
                        <a:t>age 50 or older </a:t>
                      </a:r>
                      <a:r>
                        <a:rPr lang="en-US" sz="1500" dirty="0">
                          <a:latin typeface="National 2" panose="020B0504030502020203" pitchFamily="34" charset="0"/>
                        </a:rPr>
                        <a:t>during the calendar year.</a:t>
                      </a: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1955838"/>
                  </a:ext>
                </a:extLst>
              </a:tr>
              <a:tr h="1065853">
                <a:tc gridSpan="2">
                  <a:txBody>
                    <a:bodyPr/>
                    <a:lstStyle/>
                    <a:p>
                      <a:pPr algn="ctr"/>
                      <a:endParaRPr lang="en-US" sz="800" b="1" dirty="0">
                        <a:solidFill>
                          <a:schemeClr val="accent1"/>
                        </a:solidFill>
                        <a:latin typeface="National 2" panose="020B0504030502020203" pitchFamily="34" charset="0"/>
                      </a:endParaRPr>
                    </a:p>
                    <a:p>
                      <a:pPr algn="ctr"/>
                      <a:r>
                        <a:rPr lang="en-US" sz="1500" b="1" dirty="0">
                          <a:solidFill>
                            <a:schemeClr val="accent1"/>
                          </a:solidFill>
                          <a:latin typeface="National 2" panose="020B0504030502020203" pitchFamily="34" charset="0"/>
                        </a:rPr>
                        <a:t>2025 IRS Contribution Limits</a:t>
                      </a:r>
                    </a:p>
                    <a:p>
                      <a:pPr algn="ctr"/>
                      <a:r>
                        <a:rPr lang="en-US" sz="1500" b="0" dirty="0">
                          <a:solidFill>
                            <a:schemeClr val="accent1"/>
                          </a:solidFill>
                          <a:latin typeface="National 2" panose="020B0504030502020203" pitchFamily="34" charset="0"/>
                        </a:rPr>
                        <a:t>Standard Limit (Under age 50) = $23,500</a:t>
                      </a:r>
                    </a:p>
                    <a:p>
                      <a:pPr algn="ctr"/>
                      <a:r>
                        <a:rPr lang="en-US" sz="1500" b="0" dirty="0">
                          <a:solidFill>
                            <a:schemeClr val="accent1"/>
                          </a:solidFill>
                          <a:latin typeface="National 2" panose="020B0504030502020203" pitchFamily="34" charset="0"/>
                        </a:rPr>
                        <a:t>Age 50 or older = $23,500 </a:t>
                      </a:r>
                      <a:r>
                        <a:rPr lang="en-US" sz="1500" b="1" dirty="0">
                          <a:solidFill>
                            <a:srgbClr val="F08127"/>
                          </a:solidFill>
                          <a:latin typeface="National 2" panose="020B0504030502020203" pitchFamily="34" charset="0"/>
                        </a:rPr>
                        <a:t>+ $7,500 catch-up </a:t>
                      </a:r>
                      <a:r>
                        <a:rPr lang="en-US" sz="1500" b="0" dirty="0">
                          <a:solidFill>
                            <a:schemeClr val="accent1"/>
                          </a:solidFill>
                          <a:latin typeface="National 2" panose="020B0504030502020203" pitchFamily="34" charset="0"/>
                        </a:rPr>
                        <a:t>= $31,000</a:t>
                      </a:r>
                    </a:p>
                    <a:p>
                      <a:pPr algn="ctr"/>
                      <a:endParaRPr lang="en-US" sz="800" b="0" dirty="0">
                        <a:solidFill>
                          <a:schemeClr val="accent1"/>
                        </a:solidFill>
                        <a:latin typeface="National 2" panose="020B0504030502020203" pitchFamily="34" charset="0"/>
                      </a:endParaRPr>
                    </a:p>
                  </a:txBody>
                  <a:tcPr>
                    <a:lnB w="2857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044419"/>
                  </a:ext>
                </a:extLst>
              </a:tr>
              <a:tr h="66814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accent1"/>
                          </a:solidFill>
                          <a:latin typeface="National 2" panose="020B0504030502020203" pitchFamily="34" charset="0"/>
                        </a:rPr>
                        <a:t>New for 2026:  Super Catch-up</a:t>
                      </a:r>
                    </a:p>
                    <a:p>
                      <a:pPr algn="ctr"/>
                      <a:r>
                        <a:rPr lang="en-US" sz="1800" b="1" dirty="0">
                          <a:solidFill>
                            <a:schemeClr val="accent1"/>
                          </a:solidFill>
                          <a:latin typeface="National 2" panose="020B0504030502020203" pitchFamily="34" charset="0"/>
                        </a:rPr>
                        <a:t>Higher catch-up limit for participants age 60-63</a:t>
                      </a:r>
                    </a:p>
                  </a:txBody>
                  <a:tcPr>
                    <a:lnL w="2857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accent1"/>
                          </a:solidFill>
                          <a:latin typeface="National 2" panose="020B0504030502020203" pitchFamily="34" charset="0"/>
                        </a:rPr>
                        <a:t>New for 2026:  </a:t>
                      </a:r>
                    </a:p>
                    <a:p>
                      <a:pPr algn="ctr"/>
                      <a:r>
                        <a:rPr lang="en-US" sz="1800" b="1" dirty="0">
                          <a:solidFill>
                            <a:schemeClr val="accent1"/>
                          </a:solidFill>
                          <a:latin typeface="National 2" panose="020B0504030502020203" pitchFamily="34" charset="0"/>
                        </a:rPr>
                        <a:t>Catch-up must be Roth for certain participants</a:t>
                      </a:r>
                    </a:p>
                  </a:txBody>
                  <a:tcPr>
                    <a:lnL w="2857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1468905"/>
                  </a:ext>
                </a:extLst>
              </a:tr>
              <a:tr h="120902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accent1"/>
                          </a:solidFill>
                          <a:latin typeface="National 2" panose="020B0504030502020203" pitchFamily="34" charset="0"/>
                        </a:rPr>
                        <a:t>SRA participants age 60-63 during the calendar year will have a higher catch-up limit.</a:t>
                      </a:r>
                    </a:p>
                    <a:p>
                      <a:pPr algn="ctr"/>
                      <a:endParaRPr lang="en-US" sz="1400" dirty="0">
                        <a:solidFill>
                          <a:schemeClr val="accent1"/>
                        </a:solidFill>
                        <a:latin typeface="National 2" panose="020B0504030502020203" pitchFamily="34" charset="0"/>
                      </a:endParaRPr>
                    </a:p>
                    <a:p>
                      <a:pPr algn="ctr"/>
                      <a:r>
                        <a:rPr lang="en-US" sz="1400" dirty="0">
                          <a:solidFill>
                            <a:schemeClr val="accent1"/>
                          </a:solidFill>
                          <a:latin typeface="National 2" panose="020B0504030502020203" pitchFamily="34" charset="0"/>
                        </a:rPr>
                        <a:t>The IRS will announce the 2026 limit later this year.  </a:t>
                      </a:r>
                    </a:p>
                    <a:p>
                      <a:pPr algn="ctr"/>
                      <a:r>
                        <a:rPr lang="en-US" sz="1400" dirty="0">
                          <a:solidFill>
                            <a:schemeClr val="accent1"/>
                          </a:solidFill>
                          <a:latin typeface="National 2" panose="020B0504030502020203" pitchFamily="34" charset="0"/>
                        </a:rPr>
                        <a:t>We expect this limit to be </a:t>
                      </a:r>
                      <a:r>
                        <a:rPr lang="en-US" sz="1400" b="1" dirty="0">
                          <a:solidFill>
                            <a:srgbClr val="F08127"/>
                          </a:solidFill>
                          <a:latin typeface="National 2" panose="020B0504030502020203" pitchFamily="34" charset="0"/>
                        </a:rPr>
                        <a:t>at least $11,250 </a:t>
                      </a:r>
                      <a:r>
                        <a:rPr lang="en-US" sz="1400" dirty="0">
                          <a:solidFill>
                            <a:schemeClr val="accent1"/>
                          </a:solidFill>
                          <a:latin typeface="National 2" panose="020B0504030502020203" pitchFamily="34" charset="0"/>
                        </a:rPr>
                        <a:t>based on the 2025 limit.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00693E"/>
                          </a:solidFill>
                          <a:latin typeface="National 2" panose="020B0504030502020203" pitchFamily="34" charset="0"/>
                        </a:rPr>
                        <a:t>An amount equal </a:t>
                      </a:r>
                      <a:r>
                        <a:rPr lang="en-US" sz="1400" b="1" dirty="0">
                          <a:solidFill>
                            <a:srgbClr val="F08127"/>
                          </a:solidFill>
                          <a:latin typeface="National 2" panose="020B0504030502020203" pitchFamily="34" charset="0"/>
                        </a:rPr>
                        <a:t>to your catch-up </a:t>
                      </a:r>
                      <a:r>
                        <a:rPr lang="en-US" sz="1400" dirty="0">
                          <a:solidFill>
                            <a:srgbClr val="00693E"/>
                          </a:solidFill>
                          <a:latin typeface="National 2" panose="020B0504030502020203" pitchFamily="34" charset="0"/>
                        </a:rPr>
                        <a:t>contribution (based on your age) </a:t>
                      </a:r>
                      <a:r>
                        <a:rPr lang="en-US" sz="1400" b="1" dirty="0">
                          <a:solidFill>
                            <a:srgbClr val="F08127"/>
                          </a:solidFill>
                          <a:latin typeface="National 2" panose="020B0504030502020203" pitchFamily="34" charset="0"/>
                        </a:rPr>
                        <a:t>must be </a:t>
                      </a:r>
                      <a:r>
                        <a:rPr lang="en-US" sz="1400" b="0" dirty="0">
                          <a:solidFill>
                            <a:srgbClr val="00693E"/>
                          </a:solidFill>
                          <a:latin typeface="National 2" panose="020B0504030502020203" pitchFamily="34" charset="0"/>
                        </a:rPr>
                        <a:t>designated as </a:t>
                      </a:r>
                      <a:r>
                        <a:rPr lang="en-US" sz="1400" b="1" dirty="0">
                          <a:solidFill>
                            <a:srgbClr val="F08127"/>
                          </a:solidFill>
                          <a:latin typeface="National 2" panose="020B0504030502020203" pitchFamily="34" charset="0"/>
                        </a:rPr>
                        <a:t>Roth</a:t>
                      </a:r>
                      <a:r>
                        <a:rPr lang="en-US" sz="1400" dirty="0">
                          <a:solidFill>
                            <a:srgbClr val="F08127"/>
                          </a:solidFill>
                          <a:latin typeface="National 2" panose="020B0504030502020203" pitchFamily="34" charset="0"/>
                        </a:rPr>
                        <a:t> </a:t>
                      </a:r>
                      <a:r>
                        <a:rPr lang="en-US" sz="1400" dirty="0">
                          <a:solidFill>
                            <a:srgbClr val="00693E"/>
                          </a:solidFill>
                          <a:latin typeface="National 2" panose="020B0504030502020203" pitchFamily="34" charset="0"/>
                        </a:rPr>
                        <a:t>post-tax for SRA participants that </a:t>
                      </a:r>
                      <a:r>
                        <a:rPr lang="en-US" sz="1400" b="1" dirty="0">
                          <a:solidFill>
                            <a:srgbClr val="F08127"/>
                          </a:solidFill>
                          <a:latin typeface="National 2" panose="020B0504030502020203" pitchFamily="34" charset="0"/>
                        </a:rPr>
                        <a:t>earned $145,000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National 2" panose="020B0504030502020203" pitchFamily="34" charset="0"/>
                        </a:rPr>
                        <a:t>or more in </a:t>
                      </a:r>
                      <a:r>
                        <a:rPr lang="en-US" sz="1400" b="1" dirty="0">
                          <a:solidFill>
                            <a:srgbClr val="F08127"/>
                          </a:solidFill>
                          <a:latin typeface="National 2" panose="020B0504030502020203" pitchFamily="34" charset="0"/>
                        </a:rPr>
                        <a:t>FICA wages </a:t>
                      </a:r>
                      <a:r>
                        <a:rPr lang="en-US" sz="1400" dirty="0">
                          <a:solidFill>
                            <a:srgbClr val="00693E"/>
                          </a:solidFill>
                          <a:latin typeface="National 2" panose="020B0504030502020203" pitchFamily="34" charset="0"/>
                        </a:rPr>
                        <a:t>in the </a:t>
                      </a:r>
                      <a:r>
                        <a:rPr lang="en-US" sz="1400" b="1" dirty="0">
                          <a:solidFill>
                            <a:srgbClr val="F08127"/>
                          </a:solidFill>
                          <a:latin typeface="National 2" panose="020B0504030502020203" pitchFamily="34" charset="0"/>
                        </a:rPr>
                        <a:t>prior year</a:t>
                      </a:r>
                      <a:r>
                        <a:rPr lang="en-US" sz="1400" dirty="0">
                          <a:solidFill>
                            <a:srgbClr val="00693E"/>
                          </a:solidFill>
                          <a:latin typeface="National 2" panose="020B0504030502020203" pitchFamily="34" charset="0"/>
                        </a:rPr>
                        <a:t>.</a:t>
                      </a:r>
                    </a:p>
                    <a:p>
                      <a:endParaRPr lang="en-US" sz="1400" dirty="0">
                        <a:solidFill>
                          <a:srgbClr val="00693E"/>
                        </a:solidFill>
                        <a:latin typeface="National 2" panose="020B0504030502020203" pitchFamily="34" charset="0"/>
                      </a:endParaRPr>
                    </a:p>
                    <a:p>
                      <a:pPr algn="ctr"/>
                      <a:r>
                        <a:rPr lang="en-US" sz="1400" dirty="0">
                          <a:solidFill>
                            <a:srgbClr val="00693E"/>
                          </a:solidFill>
                          <a:latin typeface="National 2" panose="020B0504030502020203" pitchFamily="34" charset="0"/>
                        </a:rPr>
                        <a:t>The IRS determines the $145,000 threshold - it may change annually.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197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247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1ADC6-E9C8-E518-C119-0F1ADC7A2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66B944-471F-C39E-456C-F643F1ADD62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 anchor="ctr">
            <a:normAutofit/>
          </a:bodyPr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84D9DCF4-44CA-1278-8744-6FA6C40FF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3400"/>
            <a:ext cx="12192000" cy="394202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National 2 Medium" panose="020B0604030502020203" pitchFamily="34" charset="0"/>
              </a:rPr>
              <a:t>NEW FOR 2026</a:t>
            </a:r>
            <a:br>
              <a:rPr lang="en-US" sz="3600" b="1" dirty="0">
                <a:latin typeface="National 2 Medium" panose="020B0604030502020203" pitchFamily="34" charset="0"/>
              </a:rPr>
            </a:br>
            <a:r>
              <a:rPr lang="en-US" sz="3600" b="1" dirty="0">
                <a:latin typeface="National 2 Medium" panose="020B0604030502020203" pitchFamily="34" charset="0"/>
              </a:rPr>
              <a:t>SRA SUPER CATCH-UP CONTRIBUTION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8E8162-0E87-AA48-EE38-4FBC3AE5BC47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Human.Resources.Benefits@dartmouth.edu</a:t>
            </a: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               603-646-3588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91A986-304C-9F9D-83A7-63F39729AB2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1508" y="1828800"/>
            <a:ext cx="11546007" cy="4495800"/>
          </a:xfrm>
        </p:spPr>
        <p:txBody>
          <a:bodyPr>
            <a:normAutofit/>
          </a:bodyPr>
          <a:lstStyle/>
          <a:p>
            <a:r>
              <a:rPr lang="en-US" sz="1600" b="1" dirty="0">
                <a:latin typeface="National 2" panose="020B0504030502020203" pitchFamily="34" charset="0"/>
              </a:rPr>
              <a:t>Eligibility for the Super Catch-up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Font typeface="National 2" panose="020B0504030502020203" pitchFamily="34" charset="0"/>
              <a:buChar char="—"/>
            </a:pPr>
            <a:r>
              <a:rPr lang="en-US" sz="1600" dirty="0">
                <a:solidFill>
                  <a:schemeClr val="tx1"/>
                </a:solidFill>
                <a:latin typeface="National 2" panose="020B0504030502020203" pitchFamily="34" charset="0"/>
              </a:rPr>
              <a:t>SRA participants that are age </a:t>
            </a:r>
            <a:r>
              <a:rPr lang="en-US" sz="1600" b="1" dirty="0">
                <a:solidFill>
                  <a:srgbClr val="F08127"/>
                </a:solidFill>
                <a:latin typeface="National 2" panose="020B0504030502020203" pitchFamily="34" charset="0"/>
              </a:rPr>
              <a:t>60, 61, 62, or 63 </a:t>
            </a:r>
            <a:r>
              <a:rPr lang="en-US" sz="1600" dirty="0">
                <a:solidFill>
                  <a:schemeClr val="tx1"/>
                </a:solidFill>
                <a:latin typeface="National 2" panose="020B0504030502020203" pitchFamily="34" charset="0"/>
              </a:rPr>
              <a:t>during the calendar year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Font typeface="National 2" panose="020B0504030502020203" pitchFamily="34" charset="0"/>
              <a:buChar char="—"/>
            </a:pPr>
            <a:r>
              <a:rPr lang="en-US" sz="1600" dirty="0">
                <a:latin typeface="National 2" panose="020B0504030502020203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National 2" panose="020B0504030502020203" pitchFamily="34" charset="0"/>
              </a:rPr>
              <a:t>Example:  If you turn age 60 on December 28, 2026, you are eligible for the Super Catch-up on January 1, 2026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>
                <a:latin typeface="National 2" panose="020B0504030502020203" pitchFamily="34" charset="0"/>
              </a:rPr>
              <a:t>2026 maximum Super Catch-up contribution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Font typeface="National 2" panose="020B0504030502020203" pitchFamily="34" charset="0"/>
              <a:buChar char="—"/>
            </a:pPr>
            <a:r>
              <a:rPr lang="en-US" sz="1600" dirty="0">
                <a:solidFill>
                  <a:schemeClr val="tx1"/>
                </a:solidFill>
                <a:latin typeface="National 2" panose="020B0504030502020203" pitchFamily="34" charset="0"/>
              </a:rPr>
              <a:t>The IRS has not announced this limit – we expect the announcement in November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Font typeface="National 2" panose="020B0504030502020203" pitchFamily="34" charset="0"/>
              <a:buChar char="—"/>
            </a:pPr>
            <a:r>
              <a:rPr lang="en-US" sz="1600" dirty="0">
                <a:solidFill>
                  <a:schemeClr val="tx1"/>
                </a:solidFill>
                <a:latin typeface="National 2" panose="020B0504030502020203" pitchFamily="34" charset="0"/>
              </a:rPr>
              <a:t>It is expected that it will be </a:t>
            </a:r>
            <a:r>
              <a:rPr lang="en-US" sz="1600" b="1" dirty="0">
                <a:solidFill>
                  <a:srgbClr val="F08127"/>
                </a:solidFill>
                <a:latin typeface="National 2" panose="020B0504030502020203" pitchFamily="34" charset="0"/>
              </a:rPr>
              <a:t>at least </a:t>
            </a:r>
            <a:r>
              <a:rPr lang="en-US" sz="1600" dirty="0">
                <a:solidFill>
                  <a:schemeClr val="tx1"/>
                </a:solidFill>
                <a:latin typeface="National 2" panose="020B0504030502020203" pitchFamily="34" charset="0"/>
              </a:rPr>
              <a:t>as high as the 2025 limit: </a:t>
            </a:r>
            <a:r>
              <a:rPr lang="en-US" sz="1600" b="1" dirty="0">
                <a:solidFill>
                  <a:srgbClr val="F08127"/>
                </a:solidFill>
                <a:latin typeface="National 2" panose="020B0504030502020203" pitchFamily="34" charset="0"/>
              </a:rPr>
              <a:t>$11,250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Font typeface="National 2" panose="020B0504030502020203" pitchFamily="34" charset="0"/>
              <a:buChar char="—"/>
            </a:pPr>
            <a:r>
              <a:rPr lang="en-US" sz="1600" dirty="0">
                <a:solidFill>
                  <a:schemeClr val="tx1"/>
                </a:solidFill>
                <a:latin typeface="National 2" panose="020B0504030502020203" pitchFamily="34" charset="0"/>
              </a:rPr>
              <a:t>When announced by the IRS, the new limits will be posted in the </a:t>
            </a:r>
            <a:r>
              <a:rPr lang="en-US" sz="1600" b="1" dirty="0">
                <a:solidFill>
                  <a:srgbClr val="F08127"/>
                </a:solidFill>
                <a:latin typeface="National 2" panose="020B0504030502020203" pitchFamily="34" charset="0"/>
              </a:rPr>
              <a:t>VOX Daily email </a:t>
            </a:r>
            <a:r>
              <a:rPr lang="en-US" sz="1600" dirty="0">
                <a:solidFill>
                  <a:schemeClr val="tx1"/>
                </a:solidFill>
                <a:latin typeface="National 2" panose="020B0504030502020203" pitchFamily="34" charset="0"/>
              </a:rPr>
              <a:t>and on </a:t>
            </a:r>
            <a:r>
              <a:rPr lang="en-US" sz="1600" b="1" dirty="0">
                <a:solidFill>
                  <a:srgbClr val="F08127"/>
                </a:solidFill>
                <a:latin typeface="National 2" panose="020B0504030502020203" pitchFamily="34" charset="0"/>
              </a:rPr>
              <a:t>dartgo.org/retirement</a:t>
            </a:r>
            <a:r>
              <a:rPr lang="en-US" sz="1600" dirty="0">
                <a:solidFill>
                  <a:srgbClr val="00693E"/>
                </a:solidFill>
                <a:latin typeface="National 2" panose="020B0504030502020203" pitchFamily="34" charset="0"/>
              </a:rPr>
              <a:t> </a:t>
            </a:r>
            <a:endParaRPr lang="en-US" sz="1600" b="1" dirty="0">
              <a:solidFill>
                <a:srgbClr val="F08127"/>
              </a:solidFill>
              <a:latin typeface="National 2" panose="020B0504030502020203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>
                <a:latin typeface="National 2" panose="020B0504030502020203" pitchFamily="34" charset="0"/>
              </a:rPr>
              <a:t>Participants age 64 and older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Font typeface="National 2" panose="020B0504030502020203" pitchFamily="34" charset="0"/>
              <a:buChar char="—"/>
            </a:pPr>
            <a:r>
              <a:rPr lang="en-US" sz="1600" b="1" dirty="0">
                <a:latin typeface="National 2" panose="020B0504030502020203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National 2" panose="020B0504030502020203" pitchFamily="34" charset="0"/>
              </a:rPr>
              <a:t>The</a:t>
            </a:r>
            <a:r>
              <a:rPr lang="en-US" sz="1600" dirty="0">
                <a:latin typeface="National 2" panose="020B0504030502020203" pitchFamily="34" charset="0"/>
              </a:rPr>
              <a:t> </a:t>
            </a:r>
            <a:r>
              <a:rPr lang="en-US" sz="1600" b="1" dirty="0">
                <a:solidFill>
                  <a:srgbClr val="F08127"/>
                </a:solidFill>
                <a:latin typeface="National 2" panose="020B0504030502020203" pitchFamily="34" charset="0"/>
              </a:rPr>
              <a:t>age 50 or older</a:t>
            </a:r>
            <a:r>
              <a:rPr lang="en-US" sz="1600" dirty="0">
                <a:latin typeface="National 2" panose="020B0504030502020203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National 2" panose="020B0504030502020203" pitchFamily="34" charset="0"/>
              </a:rPr>
              <a:t>catch-up</a:t>
            </a:r>
            <a:r>
              <a:rPr lang="en-US" sz="1600" dirty="0">
                <a:latin typeface="National 2" panose="020B0504030502020203" pitchFamily="34" charset="0"/>
              </a:rPr>
              <a:t> </a:t>
            </a:r>
            <a:r>
              <a:rPr lang="en-US" sz="1600" b="1" dirty="0">
                <a:solidFill>
                  <a:srgbClr val="F08127"/>
                </a:solidFill>
                <a:latin typeface="National 2" panose="020B0504030502020203" pitchFamily="34" charset="0"/>
              </a:rPr>
              <a:t>limit will apply </a:t>
            </a:r>
            <a:r>
              <a:rPr lang="en-US" sz="1600" dirty="0">
                <a:solidFill>
                  <a:schemeClr val="tx1"/>
                </a:solidFill>
                <a:latin typeface="National 2" panose="020B0504030502020203" pitchFamily="34" charset="0"/>
              </a:rPr>
              <a:t>to participants once Super Catch-up eligibility ends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>
                <a:latin typeface="National 2" panose="020B0504030502020203" pitchFamily="34" charset="0"/>
              </a:rPr>
              <a:t>Update your SRA contribution election at NetBenefits.com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Font typeface="National 2" panose="020B0504030502020203" pitchFamily="34" charset="0"/>
              <a:buChar char="—"/>
            </a:pPr>
            <a:r>
              <a:rPr lang="en-US" sz="1600" dirty="0">
                <a:latin typeface="National 2" panose="020B0504030502020203" pitchFamily="34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National 2" panose="020B0504030502020203" pitchFamily="34" charset="0"/>
              </a:rPr>
              <a:t>The</a:t>
            </a:r>
            <a:r>
              <a:rPr lang="en-US" sz="1600" dirty="0">
                <a:latin typeface="National 2" panose="020B0504030502020203" pitchFamily="34" charset="0"/>
              </a:rPr>
              <a:t> </a:t>
            </a:r>
            <a:r>
              <a:rPr lang="en-US" sz="1600" b="1" dirty="0">
                <a:solidFill>
                  <a:srgbClr val="F08127"/>
                </a:solidFill>
                <a:latin typeface="National 2" panose="020B0504030502020203" pitchFamily="34" charset="0"/>
              </a:rPr>
              <a:t>steps to update </a:t>
            </a:r>
            <a:r>
              <a:rPr lang="en-US" sz="1600" dirty="0">
                <a:solidFill>
                  <a:schemeClr val="tx1"/>
                </a:solidFill>
                <a:latin typeface="National 2" panose="020B0504030502020203" pitchFamily="34" charset="0"/>
              </a:rPr>
              <a:t>your SRA paycheck deduction amounts </a:t>
            </a:r>
            <a:r>
              <a:rPr lang="en-US" sz="1600" b="1" dirty="0">
                <a:solidFill>
                  <a:srgbClr val="F08127"/>
                </a:solidFill>
                <a:latin typeface="National 2" panose="020B0504030502020203" pitchFamily="34" charset="0"/>
              </a:rPr>
              <a:t>remain the same</a:t>
            </a:r>
          </a:p>
          <a:p>
            <a:pPr lvl="1">
              <a:buFont typeface="National 2" panose="020B0504030502020203" pitchFamily="34" charset="0"/>
              <a:buChar char="—"/>
            </a:pPr>
            <a:endParaRPr lang="en-US" sz="1200" dirty="0">
              <a:latin typeface="National 2" panose="020B0504030502020203" pitchFamily="34" charset="0"/>
            </a:endParaRPr>
          </a:p>
          <a:p>
            <a:pPr marL="0" indent="0">
              <a:buNone/>
            </a:pPr>
            <a:endParaRPr lang="en-US" sz="2400" b="1" dirty="0">
              <a:latin typeface="National 2" panose="020B0504030502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47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2ADB6-1BE8-8C63-002D-8371F2172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F560C6-886A-A2F1-E4DC-A3FD98BD0C3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815342" y="1884620"/>
            <a:ext cx="6076315" cy="336264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sz="1600" dirty="0">
              <a:latin typeface="National 2" panose="020B0504030502020203" pitchFamily="34" charset="0"/>
            </a:endParaRPr>
          </a:p>
          <a:p>
            <a:pPr marL="0" indent="0">
              <a:buNone/>
            </a:pPr>
            <a:endParaRPr lang="en-US" sz="2400" b="1" dirty="0">
              <a:latin typeface="National 2" panose="020B0504030502020203" pitchFamily="34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3FB70A28-CACD-2498-F734-F80050245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782" y="609600"/>
            <a:ext cx="11546007" cy="923505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National 2 Medium" panose="020B0604030502020203" pitchFamily="34" charset="0"/>
              </a:rPr>
              <a:t>NEW FOR 2026</a:t>
            </a:r>
            <a:br>
              <a:rPr lang="en-US" sz="3600" b="1" dirty="0">
                <a:latin typeface="National 2 Medium" panose="020B0604030502020203" pitchFamily="34" charset="0"/>
              </a:rPr>
            </a:br>
            <a:r>
              <a:rPr lang="en-US" sz="3600" b="1" dirty="0">
                <a:latin typeface="National 2 Medium" panose="020B0604030502020203" pitchFamily="34" charset="0"/>
              </a:rPr>
              <a:t>CATCH-UP AS ROTH FOR CERTAIN PARTICIPANTS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9973E5-A40B-74F1-53EF-84FE12CF342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anchor="ctr">
            <a:normAutofit/>
          </a:bodyPr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4D6431-7A55-1AD2-05BC-C26ED93CBF69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Human.Resources.Benefits@dartmouth.edu</a:t>
            </a: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               603-646-3588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5453DEF4-F267-2AB9-70B5-894BC7231396}"/>
              </a:ext>
            </a:extLst>
          </p:cNvPr>
          <p:cNvSpPr txBox="1">
            <a:spLocks/>
          </p:cNvSpPr>
          <p:nvPr/>
        </p:nvSpPr>
        <p:spPr>
          <a:xfrm>
            <a:off x="504080" y="4648200"/>
            <a:ext cx="5088691" cy="162269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828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972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5544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116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176818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9666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1153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3264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0" marR="0" lvl="1" indent="-22860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0" marR="0" lvl="0" indent="0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8CDABCCA-F28D-F2EA-23EB-DAE9E2E91F2D}"/>
              </a:ext>
            </a:extLst>
          </p:cNvPr>
          <p:cNvSpPr txBox="1">
            <a:spLocks/>
          </p:cNvSpPr>
          <p:nvPr/>
        </p:nvSpPr>
        <p:spPr>
          <a:xfrm>
            <a:off x="5906149" y="5506364"/>
            <a:ext cx="5804565" cy="7420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1828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972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5544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116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176818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9666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1153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3264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You are not required to change your </a:t>
            </a:r>
          </a:p>
          <a:p>
            <a:pPr marL="0" marR="0" lvl="0" indent="0" algn="ctr" defTabSz="64297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SRA contribution election if this applies to you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F9B0DD2-DB7E-D0A2-AC95-1B072D03A5EC}"/>
              </a:ext>
            </a:extLst>
          </p:cNvPr>
          <p:cNvGraphicFramePr/>
          <p:nvPr/>
        </p:nvGraphicFramePr>
        <p:xfrm>
          <a:off x="5882826" y="1830369"/>
          <a:ext cx="5763272" cy="3621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8DB6216-0C65-F4BC-4B6F-F422C754F97B}"/>
              </a:ext>
            </a:extLst>
          </p:cNvPr>
          <p:cNvGraphicFramePr/>
          <p:nvPr/>
        </p:nvGraphicFramePr>
        <p:xfrm>
          <a:off x="393307" y="2995803"/>
          <a:ext cx="5241092" cy="3303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4654A23B-F9A4-83F8-ABD8-F1674272DEBF}"/>
              </a:ext>
            </a:extLst>
          </p:cNvPr>
          <p:cNvSpPr txBox="1">
            <a:spLocks/>
          </p:cNvSpPr>
          <p:nvPr/>
        </p:nvSpPr>
        <p:spPr>
          <a:xfrm>
            <a:off x="442151" y="2057401"/>
            <a:ext cx="5150620" cy="716598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>
            <a:lvl1pPr marL="1828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972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5544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116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176818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9666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1153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3264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6688" marR="0" lvl="0" indent="-166688" algn="l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Catch-up contribution rules were updated as part of the Consolidated Appropriations Act of 2023 enacted December 2022 – also known as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“SECURE 2.0”</a:t>
            </a:r>
          </a:p>
        </p:txBody>
      </p:sp>
    </p:spTree>
    <p:extLst>
      <p:ext uri="{BB962C8B-B14F-4D97-AF65-F5344CB8AC3E}">
        <p14:creationId xmlns:p14="http://schemas.microsoft.com/office/powerpoint/2010/main" val="180953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03966-DAA1-8A92-1EF3-A981E15DC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74EA4-5B1A-0275-60F9-D6B99424EF0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 anchor="ctr">
            <a:normAutofit/>
          </a:bodyPr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1D51845A-D2F0-1EBE-DB80-6ED1927E9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3400"/>
            <a:ext cx="12192000" cy="394202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National 2 Medium" panose="020B0604030502020203" pitchFamily="34" charset="0"/>
              </a:rPr>
              <a:t>MANAGING YOUR RETIREMENT ACCOUNTS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EAA198-9540-FBA0-23AE-149A50E3088B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Human.Resources.Benefits@dartmouth.edu</a:t>
            </a: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               603-646-3588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E118EC97-17F1-ADAC-8BFF-D4327B15724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7201" y="2363810"/>
            <a:ext cx="6857999" cy="32552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6200" b="1" dirty="0">
                <a:latin typeface="National 2" panose="020B0504030502020203" pitchFamily="34" charset="0"/>
                <a:cs typeface="Arial" panose="020B0604020202020204" pitchFamily="34" charset="0"/>
              </a:rPr>
              <a:t>Enroll in the SRA </a:t>
            </a:r>
          </a:p>
          <a:p>
            <a:pPr marL="461963" lvl="1" indent="-292100"/>
            <a:r>
              <a:rPr lang="en-US" sz="6200" dirty="0">
                <a:solidFill>
                  <a:schemeClr val="tx1"/>
                </a:solidFill>
                <a:latin typeface="National 2" panose="020B0504030502020203" pitchFamily="34" charset="0"/>
              </a:rPr>
              <a:t>Use www.netbenefits.com/dartmouth to </a:t>
            </a:r>
            <a:r>
              <a:rPr lang="en-US" sz="6200" b="1" dirty="0">
                <a:solidFill>
                  <a:srgbClr val="F08127"/>
                </a:solidFill>
                <a:latin typeface="National 2" panose="020B0504030502020203" pitchFamily="34" charset="0"/>
              </a:rPr>
              <a:t>enroll or change </a:t>
            </a:r>
            <a:r>
              <a:rPr lang="en-US" sz="6200" dirty="0">
                <a:solidFill>
                  <a:schemeClr val="tx1"/>
                </a:solidFill>
                <a:latin typeface="National 2" panose="020B0504030502020203" pitchFamily="34" charset="0"/>
              </a:rPr>
              <a:t>your SRA savings elections</a:t>
            </a:r>
          </a:p>
          <a:p>
            <a:pPr marL="0" indent="0">
              <a:buNone/>
            </a:pPr>
            <a:r>
              <a:rPr lang="en-US" sz="6200" b="1" dirty="0">
                <a:latin typeface="National 2" panose="020B0504030502020203" pitchFamily="34" charset="0"/>
              </a:rPr>
              <a:t>To Select or Change your Investment Provider</a:t>
            </a:r>
          </a:p>
          <a:p>
            <a:pPr marL="461963" lvl="1" indent="-292100"/>
            <a:r>
              <a:rPr lang="en-US" sz="6200" dirty="0">
                <a:solidFill>
                  <a:schemeClr val="tx1"/>
                </a:solidFill>
                <a:latin typeface="National 2" panose="020B0504030502020203" pitchFamily="34" charset="0"/>
              </a:rPr>
              <a:t>Use www.netbenefits.com/dartmouth to choose </a:t>
            </a:r>
            <a:r>
              <a:rPr lang="en-US" sz="6200" b="1" dirty="0">
                <a:solidFill>
                  <a:srgbClr val="F08127"/>
                </a:solidFill>
                <a:latin typeface="National 2" panose="020B0504030502020203" pitchFamily="34" charset="0"/>
              </a:rPr>
              <a:t>whether Fidelity, TIAA, or both</a:t>
            </a:r>
            <a:r>
              <a:rPr lang="en-US" sz="6200" dirty="0">
                <a:solidFill>
                  <a:srgbClr val="F08127"/>
                </a:solidFill>
                <a:latin typeface="National 2" panose="020B0504030502020203" pitchFamily="34" charset="0"/>
              </a:rPr>
              <a:t> </a:t>
            </a:r>
            <a:r>
              <a:rPr lang="en-US" sz="6200" dirty="0">
                <a:solidFill>
                  <a:schemeClr val="tx1"/>
                </a:solidFill>
                <a:latin typeface="National 2" panose="020B0504030502020203" pitchFamily="34" charset="0"/>
              </a:rPr>
              <a:t>will receive your contributions</a:t>
            </a:r>
          </a:p>
          <a:p>
            <a:pPr marL="0" indent="0">
              <a:buNone/>
            </a:pPr>
            <a:r>
              <a:rPr lang="en-US" sz="6200" b="1" dirty="0">
                <a:latin typeface="National 2" panose="020B0504030502020203" pitchFamily="34" charset="0"/>
                <a:cs typeface="Arial" panose="020B0604020202020204" pitchFamily="34" charset="0"/>
              </a:rPr>
              <a:t>Change or Update your Fund Selection</a:t>
            </a:r>
          </a:p>
          <a:p>
            <a:pPr marL="461963" lvl="1" indent="-292100">
              <a:buFont typeface="Arial" panose="020B0604020202020204" pitchFamily="34" charset="0"/>
              <a:buChar char="•"/>
            </a:pPr>
            <a:r>
              <a:rPr lang="en-US" sz="6200" dirty="0">
                <a:solidFill>
                  <a:schemeClr val="tx1"/>
                </a:solidFill>
                <a:latin typeface="National 2" panose="020B0504030502020203" pitchFamily="34" charset="0"/>
                <a:cs typeface="Arial" panose="020B0604020202020204" pitchFamily="34" charset="0"/>
              </a:rPr>
              <a:t>Change or update your </a:t>
            </a:r>
            <a:r>
              <a:rPr lang="en-US" sz="6200" b="1" dirty="0">
                <a:solidFill>
                  <a:srgbClr val="F08127"/>
                </a:solidFill>
                <a:latin typeface="National 2" panose="020B0504030502020203" pitchFamily="34" charset="0"/>
                <a:cs typeface="Arial" panose="020B0604020202020204" pitchFamily="34" charset="0"/>
              </a:rPr>
              <a:t>fund selection at the provider </a:t>
            </a:r>
            <a:r>
              <a:rPr lang="en-US" sz="6200" dirty="0">
                <a:solidFill>
                  <a:schemeClr val="tx1"/>
                </a:solidFill>
                <a:latin typeface="National 2" panose="020B0504030502020203" pitchFamily="34" charset="0"/>
                <a:cs typeface="Arial" panose="020B0604020202020204" pitchFamily="34" charset="0"/>
              </a:rPr>
              <a:t>(Fidelity, TIAA, or both) </a:t>
            </a:r>
            <a:r>
              <a:rPr lang="en-US" sz="6200" b="1" dirty="0">
                <a:solidFill>
                  <a:srgbClr val="F08127"/>
                </a:solidFill>
                <a:latin typeface="National 2" panose="020B0504030502020203" pitchFamily="34" charset="0"/>
                <a:cs typeface="Arial" panose="020B0604020202020204" pitchFamily="34" charset="0"/>
              </a:rPr>
              <a:t>for each plan </a:t>
            </a:r>
            <a:r>
              <a:rPr kumimoji="0" lang="en-US" sz="6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that receives your contributions </a:t>
            </a:r>
            <a:endParaRPr lang="en-US" sz="2000" b="1" dirty="0">
              <a:solidFill>
                <a:srgbClr val="F08127"/>
              </a:solidFill>
              <a:latin typeface="National 2" panose="020B0504030502020203" pitchFamily="34" charset="0"/>
            </a:endParaRPr>
          </a:p>
          <a:p>
            <a:pPr marL="0" indent="0">
              <a:buNone/>
            </a:pPr>
            <a:r>
              <a:rPr lang="en-US" sz="6200" b="1" dirty="0">
                <a:latin typeface="National 2" panose="020B0504030502020203" pitchFamily="34" charset="0"/>
                <a:cs typeface="Arial" panose="020B0604020202020204" pitchFamily="34" charset="0"/>
              </a:rPr>
              <a:t>Choose or Update your Beneficiary</a:t>
            </a:r>
          </a:p>
          <a:p>
            <a:pPr marL="461963" lvl="1" indent="-292100">
              <a:buFont typeface="Arial" panose="020B0604020202020204" pitchFamily="34" charset="0"/>
              <a:buChar char="•"/>
            </a:pPr>
            <a:r>
              <a:rPr lang="en-US" sz="6200" dirty="0">
                <a:solidFill>
                  <a:schemeClr val="tx1"/>
                </a:solidFill>
                <a:latin typeface="National 2" panose="020B0504030502020203" pitchFamily="34" charset="0"/>
                <a:cs typeface="Arial" panose="020B0604020202020204" pitchFamily="34" charset="0"/>
              </a:rPr>
              <a:t>A beneficiary(s) must be selected for </a:t>
            </a:r>
            <a:r>
              <a:rPr lang="en-US" sz="6200" b="1" dirty="0">
                <a:solidFill>
                  <a:srgbClr val="F08127"/>
                </a:solidFill>
                <a:latin typeface="National 2" panose="020B0504030502020203" pitchFamily="34" charset="0"/>
                <a:cs typeface="Arial" panose="020B0604020202020204" pitchFamily="34" charset="0"/>
              </a:rPr>
              <a:t>each plan </a:t>
            </a:r>
            <a:r>
              <a:rPr lang="en-US" sz="6200" dirty="0">
                <a:solidFill>
                  <a:schemeClr val="tx1"/>
                </a:solidFill>
                <a:latin typeface="National 2" panose="020B0504030502020203" pitchFamily="34" charset="0"/>
                <a:cs typeface="Arial" panose="020B0604020202020204" pitchFamily="34" charset="0"/>
              </a:rPr>
              <a:t>at </a:t>
            </a:r>
            <a:r>
              <a:rPr lang="en-US" sz="6200" b="1" dirty="0">
                <a:solidFill>
                  <a:srgbClr val="F08127"/>
                </a:solidFill>
                <a:latin typeface="National 2" panose="020B0504030502020203" pitchFamily="34" charset="0"/>
                <a:cs typeface="Arial" panose="020B0604020202020204" pitchFamily="34" charset="0"/>
              </a:rPr>
              <a:t>each provider </a:t>
            </a:r>
            <a:endParaRPr lang="en-US" b="1" dirty="0">
              <a:solidFill>
                <a:srgbClr val="F08127"/>
              </a:solidFill>
              <a:latin typeface="National 2" panose="020B0504030502020203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/>
          </a:p>
          <a:p>
            <a:pPr marL="914400" lvl="1" indent="-457200"/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  <a:p>
            <a:pPr marL="914400" lvl="1" indent="-457200"/>
            <a:endParaRPr lang="en-US" sz="2000" dirty="0"/>
          </a:p>
          <a:p>
            <a:pPr marL="914400" lvl="1" indent="-457200"/>
            <a:endParaRPr lang="en-US" sz="2000" dirty="0">
              <a:cs typeface="Arial" panose="020B0604020202020204" pitchFamily="34" charset="0"/>
            </a:endParaRPr>
          </a:p>
          <a:p>
            <a:pPr marL="914400" lvl="1" indent="-45720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sz="1000" dirty="0">
              <a:solidFill>
                <a:srgbClr val="0069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endParaRPr lang="en-US" sz="2400" dirty="0">
              <a:solidFill>
                <a:srgbClr val="00693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3200" dirty="0"/>
          </a:p>
          <a:p>
            <a:pPr lvl="6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A2FD35-3E72-EEDB-43AF-829F3CA02A5A}"/>
              </a:ext>
            </a:extLst>
          </p:cNvPr>
          <p:cNvSpPr/>
          <p:nvPr/>
        </p:nvSpPr>
        <p:spPr>
          <a:xfrm>
            <a:off x="7467600" y="2091982"/>
            <a:ext cx="4267199" cy="1870418"/>
          </a:xfrm>
          <a:prstGeom prst="rect">
            <a:avLst/>
          </a:prstGeom>
          <a:ln>
            <a:solidFill>
              <a:srgbClr val="0069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Ins="365760" rtlCol="0" anchor="ctr"/>
          <a:lstStyle/>
          <a:p>
            <a:pPr marL="57150" marR="0" lvl="1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2026 IRS Contribution Limits for the SRA will be released later this year</a:t>
            </a:r>
          </a:p>
          <a:p>
            <a:pPr marL="57150" marR="0" lvl="1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57150" marR="0" lvl="1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Check back to dartgo.org/ retirement for updates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B9D716-B6E6-A720-66CE-96CCF4D5665E}"/>
              </a:ext>
            </a:extLst>
          </p:cNvPr>
          <p:cNvSpPr txBox="1"/>
          <p:nvPr/>
        </p:nvSpPr>
        <p:spPr>
          <a:xfrm>
            <a:off x="457201" y="1199430"/>
            <a:ext cx="1127759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You can change your SRA contributions, investment provider, or fund selection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at any time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Arial" panose="020B0604020202020204" pitchFamily="34" charset="0"/>
              </a:rPr>
              <a:t> during the year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765E06-BC73-9FD2-AD10-AF1B067CCEC9}"/>
              </a:ext>
            </a:extLst>
          </p:cNvPr>
          <p:cNvSpPr/>
          <p:nvPr/>
        </p:nvSpPr>
        <p:spPr>
          <a:xfrm>
            <a:off x="7467600" y="3962400"/>
            <a:ext cx="4267199" cy="2209800"/>
          </a:xfrm>
          <a:prstGeom prst="rect">
            <a:avLst/>
          </a:prstGeom>
          <a:noFill/>
          <a:ln>
            <a:solidFill>
              <a:srgbClr val="0069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Ins="365760" rtlCol="0" anchor="ctr"/>
          <a:lstStyle/>
          <a:p>
            <a:pPr marL="57150" marR="0" lvl="1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For both Monthly and Bi-Weekly paid employees you must update your </a:t>
            </a:r>
          </a:p>
          <a:p>
            <a:pPr marL="57150" marR="0" lvl="1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SRA elections by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 </a:t>
            </a:r>
          </a:p>
          <a:p>
            <a:pPr marL="57150" marR="0" lvl="1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sng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December 23, 2025</a:t>
            </a:r>
          </a:p>
          <a:p>
            <a:pPr marL="57150" marR="0" lvl="1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for changes you want to make to your first contributions in January</a:t>
            </a:r>
          </a:p>
        </p:txBody>
      </p:sp>
    </p:spTree>
    <p:extLst>
      <p:ext uri="{BB962C8B-B14F-4D97-AF65-F5344CB8AC3E}">
        <p14:creationId xmlns:p14="http://schemas.microsoft.com/office/powerpoint/2010/main" val="239127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15666-1DB0-4066-BD65-2FE8307D2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1B1C47-B100-5F0F-4C5F-B7150DE5A1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 anchor="ctr">
            <a:normAutofit/>
          </a:bodyPr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517E84F-E38C-2BF8-9091-C7B1DBFC6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3400"/>
            <a:ext cx="12192000" cy="394202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National 2 Medium" panose="020B0604030502020203" pitchFamily="34" charset="0"/>
              </a:rPr>
              <a:t>RESOURCES TO HELP YOU </a:t>
            </a:r>
            <a:br>
              <a:rPr lang="en-US" sz="3600" b="1" dirty="0">
                <a:latin typeface="National 2 Medium" panose="020B0604030502020203" pitchFamily="34" charset="0"/>
              </a:rPr>
            </a:br>
            <a:r>
              <a:rPr lang="en-US" sz="3600" b="1" dirty="0">
                <a:latin typeface="National 2 Medium" panose="020B0604030502020203" pitchFamily="34" charset="0"/>
              </a:rPr>
              <a:t>PLAN FOR RETIREMENT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ED4FFA-8FFB-3BC5-B80C-E20FB287A449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Human.Resources.Benefits@dartmouth.edu</a:t>
            </a: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               603-646-3588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7E541-E86A-6743-F310-2DC2B4054E2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96223" y="3429001"/>
            <a:ext cx="5088692" cy="2590800"/>
          </a:xfrm>
        </p:spPr>
        <p:txBody>
          <a:bodyPr>
            <a:normAutofit fontScale="47500" lnSpcReduction="20000"/>
          </a:bodyPr>
          <a:lstStyle/>
          <a:p>
            <a:pPr marL="0" lvl="0" indent="0" algn="ctr">
              <a:buNone/>
            </a:pPr>
            <a:r>
              <a:rPr lang="en-US" sz="5100" b="1" dirty="0">
                <a:latin typeface="National 2" panose="020B0504030502020203" pitchFamily="34" charset="0"/>
              </a:rPr>
              <a:t>Individual Counseling Sessions</a:t>
            </a:r>
          </a:p>
          <a:p>
            <a:pPr marL="0" lvl="0" indent="0" algn="ctr">
              <a:buNone/>
            </a:pPr>
            <a:r>
              <a:rPr lang="en-US" sz="2900" dirty="0">
                <a:solidFill>
                  <a:schemeClr val="tx1"/>
                </a:solidFill>
                <a:latin typeface="National 2" panose="020B0504030502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Available </a:t>
            </a:r>
            <a:r>
              <a:rPr lang="en-US" sz="2900" b="1" dirty="0">
                <a:solidFill>
                  <a:srgbClr val="F08127"/>
                </a:solidFill>
                <a:latin typeface="National 2" panose="020B0504030502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on-campus</a:t>
            </a:r>
            <a:r>
              <a:rPr lang="en-US" sz="2900" dirty="0">
                <a:solidFill>
                  <a:schemeClr val="tx1"/>
                </a:solidFill>
                <a:latin typeface="National 2" panose="020B0504030502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, by </a:t>
            </a:r>
            <a:r>
              <a:rPr lang="en-US" sz="2900" b="1" dirty="0">
                <a:solidFill>
                  <a:srgbClr val="F08127"/>
                </a:solidFill>
                <a:latin typeface="National 2" panose="020B0504030502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phone</a:t>
            </a:r>
            <a:r>
              <a:rPr lang="en-US" sz="2900" dirty="0">
                <a:solidFill>
                  <a:schemeClr val="tx1"/>
                </a:solidFill>
                <a:latin typeface="National 2" panose="020B0504030502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or </a:t>
            </a:r>
            <a:r>
              <a:rPr lang="en-US" sz="2900" b="1" dirty="0">
                <a:solidFill>
                  <a:srgbClr val="F08127"/>
                </a:solidFill>
                <a:latin typeface="National 2" panose="020B0504030502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video</a:t>
            </a:r>
            <a:r>
              <a:rPr lang="en-US" sz="2900" dirty="0">
                <a:solidFill>
                  <a:schemeClr val="tx1"/>
                </a:solidFill>
                <a:latin typeface="National 2" panose="020B0504030502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conference </a:t>
            </a:r>
          </a:p>
          <a:p>
            <a:pPr marL="0" lvl="0" indent="0" algn="ctr">
              <a:buNone/>
            </a:pPr>
            <a:r>
              <a:rPr lang="en-US" sz="2900" dirty="0">
                <a:solidFill>
                  <a:schemeClr val="tx1"/>
                </a:solidFill>
                <a:latin typeface="National 2" panose="020B0504030502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Spouses/partners welcome to join</a:t>
            </a:r>
          </a:p>
          <a:p>
            <a:pPr marL="0" lvl="0" indent="0" algn="ctr">
              <a:buNone/>
            </a:pPr>
            <a:r>
              <a:rPr lang="en-US" sz="2900" dirty="0">
                <a:solidFill>
                  <a:schemeClr val="tx1"/>
                </a:solidFill>
                <a:effectLst/>
                <a:latin typeface="National 2" panose="020B0504030502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schedule a session: </a:t>
            </a:r>
          </a:p>
          <a:p>
            <a:pPr marL="0" lvl="0" indent="0" algn="ctr">
              <a:buNone/>
            </a:pPr>
            <a:r>
              <a:rPr lang="en-US" sz="2900" dirty="0">
                <a:solidFill>
                  <a:schemeClr val="tx1"/>
                </a:solidFill>
                <a:effectLst/>
                <a:latin typeface="National 2" panose="020B0504030502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Fidelity – </a:t>
            </a:r>
            <a:r>
              <a:rPr lang="en-US" sz="2900" i="0" u="sng" dirty="0">
                <a:solidFill>
                  <a:schemeClr val="tx1"/>
                </a:solidFill>
                <a:effectLst/>
                <a:latin typeface="National 2" panose="020B0504030502020203" pitchFamily="34" charset="0"/>
                <a:hlinkClick r:id="rId3" tooltip="Click here for Fidelity Counseli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http://getguidance.fidelity.com</a:t>
            </a:r>
            <a:r>
              <a:rPr lang="en-US" sz="2900" i="0" dirty="0">
                <a:solidFill>
                  <a:schemeClr val="tx1"/>
                </a:solidFill>
                <a:effectLst/>
                <a:latin typeface="National 2" panose="020B0504030502020203" pitchFamily="34" charset="0"/>
              </a:rPr>
              <a:t> or call 800-642-7131</a:t>
            </a:r>
          </a:p>
          <a:p>
            <a:pPr marL="0" lvl="0" indent="0" algn="ctr">
              <a:buNone/>
            </a:pPr>
            <a:r>
              <a:rPr lang="en-US" sz="2900" dirty="0">
                <a:solidFill>
                  <a:schemeClr val="tx1"/>
                </a:solidFill>
                <a:effectLst/>
                <a:latin typeface="National 2" panose="020B0504030502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TIAA – </a:t>
            </a:r>
            <a:r>
              <a:rPr lang="en-US" sz="2900" i="0" u="sng" dirty="0">
                <a:solidFill>
                  <a:schemeClr val="tx1"/>
                </a:solidFill>
                <a:effectLst/>
                <a:latin typeface="National 2" panose="020B0504030502020203" pitchFamily="34" charset="0"/>
                <a:hlinkClick r:id="rId4" tooltip="Click here for TIAA Counseli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http://www.tiaa.org/schedulenow</a:t>
            </a:r>
            <a:r>
              <a:rPr lang="en-US" sz="2900" i="0" dirty="0">
                <a:solidFill>
                  <a:schemeClr val="tx1"/>
                </a:solidFill>
                <a:effectLst/>
                <a:latin typeface="National 2" panose="020B0504030502020203" pitchFamily="34" charset="0"/>
              </a:rPr>
              <a:t> or call 800-732-8353</a:t>
            </a:r>
            <a:endParaRPr lang="en-US" sz="2900" dirty="0">
              <a:solidFill>
                <a:schemeClr val="tx1"/>
              </a:solidFill>
              <a:latin typeface="National 2" panose="020B0504030502020203" pitchFamily="34" charset="0"/>
            </a:endParaRP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1BF10D-7872-1F4D-1179-4460C8014FA3}"/>
              </a:ext>
            </a:extLst>
          </p:cNvPr>
          <p:cNvSpPr txBox="1">
            <a:spLocks/>
          </p:cNvSpPr>
          <p:nvPr/>
        </p:nvSpPr>
        <p:spPr>
          <a:xfrm>
            <a:off x="6400800" y="3429001"/>
            <a:ext cx="5088692" cy="2590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828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0972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5544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2011680" indent="-228600" algn="l" defTabSz="642974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5pPr>
            <a:lvl6pPr marL="176818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9666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11153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32640" indent="-160744" algn="l" defTabSz="64297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Monthly Webinars</a:t>
            </a:r>
          </a:p>
          <a:p>
            <a:pPr marL="0" marR="0" lvl="0" indent="0" algn="ctr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Fidelity and/or TIAA offer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general webinars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or sessions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specific to Dartmouth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every month</a:t>
            </a:r>
          </a:p>
          <a:p>
            <a:pPr marL="0" marR="0" lvl="0" indent="0" algn="ctr" defTabSz="64297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693E"/>
              </a:buClr>
              <a:buSzTx/>
              <a:buFont typeface="Arial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sessions (including registration information) are communicated in the VOX as well as in the Wellness at Dartmouth Newsletter</a:t>
            </a:r>
          </a:p>
        </p:txBody>
      </p:sp>
      <p:sp>
        <p:nvSpPr>
          <p:cNvPr id="8" name="Rectangle 7" descr="Boardroom with solid fill">
            <a:extLst>
              <a:ext uri="{FF2B5EF4-FFF2-40B4-BE49-F238E27FC236}">
                <a16:creationId xmlns:a16="http://schemas.microsoft.com/office/drawing/2014/main" id="{E1786F7A-CF1A-86DC-7B8A-3418F20518D0}"/>
              </a:ext>
            </a:extLst>
          </p:cNvPr>
          <p:cNvSpPr/>
          <p:nvPr/>
        </p:nvSpPr>
        <p:spPr>
          <a:xfrm>
            <a:off x="2357163" y="1752600"/>
            <a:ext cx="1766812" cy="1766812"/>
          </a:xfrm>
          <a:prstGeom prst="rect">
            <a:avLst/>
          </a:prstGeom>
          <a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ectangle 9" descr="Online meeting with solid fill">
            <a:extLst>
              <a:ext uri="{FF2B5EF4-FFF2-40B4-BE49-F238E27FC236}">
                <a16:creationId xmlns:a16="http://schemas.microsoft.com/office/drawing/2014/main" id="{82CA3FD0-42D4-26C3-3BBB-224A900C385D}"/>
              </a:ext>
            </a:extLst>
          </p:cNvPr>
          <p:cNvSpPr/>
          <p:nvPr/>
        </p:nvSpPr>
        <p:spPr>
          <a:xfrm>
            <a:off x="8001000" y="1758885"/>
            <a:ext cx="1766812" cy="1766812"/>
          </a:xfrm>
          <a:prstGeom prst="rect">
            <a:avLst/>
          </a:prstGeom>
          <a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32026D-1AA2-ABDC-580E-8626E9B2F7A1}"/>
              </a:ext>
            </a:extLst>
          </p:cNvPr>
          <p:cNvSpPr txBox="1"/>
          <p:nvPr/>
        </p:nvSpPr>
        <p:spPr>
          <a:xfrm>
            <a:off x="3390900" y="5850524"/>
            <a:ext cx="541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dartgo.org/retirement-counseling</a:t>
            </a:r>
          </a:p>
        </p:txBody>
      </p:sp>
    </p:spTree>
    <p:extLst>
      <p:ext uri="{BB962C8B-B14F-4D97-AF65-F5344CB8AC3E}">
        <p14:creationId xmlns:p14="http://schemas.microsoft.com/office/powerpoint/2010/main" val="307150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DBC3-0050-457E-BD10-EE4B37A2F1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41686" y="6551473"/>
            <a:ext cx="523374" cy="217125"/>
          </a:xfrm>
        </p:spPr>
        <p:txBody>
          <a:bodyPr anchor="ctr">
            <a:normAutofit/>
          </a:bodyPr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922B3B7-B118-4D15-9708-8EF6F85C9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3400"/>
            <a:ext cx="12192000" cy="394202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National 2 Medium" panose="020B0604030502020203" pitchFamily="34" charset="0"/>
              </a:rPr>
              <a:t>HELPFUL RESOURCES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0386ED-E92F-4A36-AB3A-FA6D292454DE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Human.Resources.Benefits@dartmouth.edu</a:t>
            </a: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               603-646-3588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336D88-4D5E-EDA6-5DD3-907C6F3F0463}"/>
              </a:ext>
            </a:extLst>
          </p:cNvPr>
          <p:cNvSpPr/>
          <p:nvPr/>
        </p:nvSpPr>
        <p:spPr>
          <a:xfrm>
            <a:off x="685800" y="1752600"/>
            <a:ext cx="61722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Ins="365760" rtlCol="0" anchor="ctr"/>
          <a:lstStyle/>
          <a:p>
            <a:pPr marL="57150" marR="0" lvl="1" indent="0" algn="l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Fidelity Investments</a:t>
            </a:r>
          </a:p>
          <a:p>
            <a:pPr marL="57150" marR="0" lvl="1" indent="0" algn="l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(800) 343-0860</a:t>
            </a:r>
          </a:p>
          <a:p>
            <a:pPr marL="57150" marR="0" lvl="1" indent="0" algn="l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www.netbenefits.com/dartmouth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1F4383-FF95-203C-28EA-AEFEC5ABD790}"/>
              </a:ext>
            </a:extLst>
          </p:cNvPr>
          <p:cNvSpPr/>
          <p:nvPr/>
        </p:nvSpPr>
        <p:spPr>
          <a:xfrm>
            <a:off x="685800" y="3933181"/>
            <a:ext cx="6477000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Ins="365760" rtlCol="0" anchor="ctr"/>
          <a:lstStyle/>
          <a:p>
            <a:pPr marL="57150" marR="0" lvl="1" indent="0" algn="l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TIAA</a:t>
            </a:r>
          </a:p>
          <a:p>
            <a:pPr marL="57150" marR="0" lvl="1" indent="0" algn="l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(800) 842-2252</a:t>
            </a:r>
          </a:p>
          <a:p>
            <a:pPr marL="57150" marR="0" lvl="1" indent="0" algn="l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www.tiaa.org/dartmouth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053178-D2F5-417A-D6AF-37A285543567}"/>
              </a:ext>
            </a:extLst>
          </p:cNvPr>
          <p:cNvSpPr/>
          <p:nvPr/>
        </p:nvSpPr>
        <p:spPr>
          <a:xfrm>
            <a:off x="6705600" y="1696737"/>
            <a:ext cx="5083260" cy="46278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Ins="365760" rtlCol="0" anchor="t"/>
          <a:lstStyle/>
          <a:p>
            <a:pPr marL="57150" marR="0" lvl="1" indent="0" algn="l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dartgo.org/retirement</a:t>
            </a:r>
          </a:p>
          <a:p>
            <a:pPr marL="971550" marR="0" lvl="1" indent="-576263" algn="l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Fee disclosures</a:t>
            </a:r>
          </a:p>
          <a:p>
            <a:pPr marL="971550" marR="0" lvl="1" indent="-576263" algn="l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Summary Plan Descriptions</a:t>
            </a:r>
          </a:p>
          <a:p>
            <a:pPr marL="971550" marR="0" lvl="1" indent="-576263" algn="l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User Guide</a:t>
            </a:r>
          </a:p>
          <a:p>
            <a:pPr marL="971550" marR="0" lvl="1" indent="-576263" algn="l" defTabSz="1088279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IRS Contribution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Limits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52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DAC1E-C989-4ACF-B75D-02C3C7BD4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32" y="983792"/>
            <a:ext cx="12192000" cy="1588724"/>
          </a:xfrm>
        </p:spPr>
        <p:txBody>
          <a:bodyPr/>
          <a:lstStyle/>
          <a:p>
            <a:pPr algn="ctr"/>
            <a:r>
              <a:rPr lang="en-US" sz="6000" dirty="0">
                <a:latin typeface="National 2 Medium" panose="020B0604030502020203" pitchFamily="34" charset="0"/>
              </a:rPr>
              <a:t>Thank you!</a:t>
            </a:r>
            <a:endParaRPr lang="en-US" sz="6000" b="1" dirty="0">
              <a:solidFill>
                <a:srgbClr val="92D050"/>
              </a:solidFill>
              <a:latin typeface="National 2 Medium" panose="020B0604030502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5CB43-DCDB-4275-A1F5-7595086552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508" y="3327723"/>
            <a:ext cx="11870492" cy="32237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227509-0BAC-4162-963D-10CFA27A7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3EB90223-B1AD-450E-89DE-29C559EF8B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32" y="2879043"/>
            <a:ext cx="12197432" cy="39789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72A5F0-E680-2666-875B-89237A693492}"/>
              </a:ext>
            </a:extLst>
          </p:cNvPr>
          <p:cNvSpPr txBox="1"/>
          <p:nvPr/>
        </p:nvSpPr>
        <p:spPr>
          <a:xfrm>
            <a:off x="5432" y="1762125"/>
            <a:ext cx="12181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National2"/>
              </a:rPr>
              <a:t>Dartgo.org/benefits-oe</a:t>
            </a:r>
          </a:p>
        </p:txBody>
      </p:sp>
      <p:pic>
        <p:nvPicPr>
          <p:cNvPr id="8" name="Picture 7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079DF5AE-ACDE-3F2E-B6B3-685BD326E8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978" y="889846"/>
            <a:ext cx="1438032" cy="14380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540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82"/>
            <a:ext cx="12115800" cy="533399"/>
          </a:xfrm>
          <a:noFill/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National 2 Medium" panose="020B0604030502020203" pitchFamily="34" charset="0"/>
              </a:rPr>
              <a:t>WHAT HAPPENS IF I DO NOTHING?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7B4FDC-56B2-2FB8-7079-FD8AA5CD28C4}"/>
              </a:ext>
            </a:extLst>
          </p:cNvPr>
          <p:cNvSpPr txBox="1"/>
          <p:nvPr/>
        </p:nvSpPr>
        <p:spPr>
          <a:xfrm>
            <a:off x="6570088" y="1204916"/>
            <a:ext cx="5334001" cy="6094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Plan and coverage level will carry forward into 2026 with adjusted rates</a:t>
            </a:r>
            <a:b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</a:b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Medical/Pharmacy </a:t>
            </a:r>
          </a:p>
          <a:p>
            <a:pPr marL="887039" marR="0" lvl="1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No spousal coverage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Dental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VSP Vision Benefit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Dartmouth Contributions to HCFSA, HRA and HSA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Basic &amp; Supplemental Life Insurance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Dependent Life Insurance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143" dirty="0">
                <a:solidFill>
                  <a:srgbClr val="000000"/>
                </a:solidFill>
                <a:latin typeface="National 2" panose="020B0504030502020203" pitchFamily="34" charset="0"/>
              </a:rPr>
              <a:t>STD, LTD and AD&amp;D</a:t>
            </a: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Voluntary Benefits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Wellness Options</a:t>
            </a:r>
          </a:p>
          <a:p>
            <a:pPr marL="887039" marR="0" lvl="1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Lifestyle Spending Account (LSA)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</a:b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887039" marR="0" lvl="1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887039" marR="0" lvl="1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887039" marR="0" lvl="1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C7B924-7721-484B-25DC-64A56C4272EC}"/>
              </a:ext>
            </a:extLst>
          </p:cNvPr>
          <p:cNvSpPr txBox="1"/>
          <p:nvPr/>
        </p:nvSpPr>
        <p:spPr>
          <a:xfrm>
            <a:off x="485932" y="1204916"/>
            <a:ext cx="5610068" cy="5210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Take action if you would like these</a:t>
            </a:r>
            <a:b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</a:b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 benefits in 2026</a:t>
            </a:r>
            <a:b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</a:b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Medical/Pharmacy</a:t>
            </a:r>
          </a:p>
          <a:p>
            <a:pPr marL="887039" marR="0" lvl="1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if covering a spouse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Employee Contributions to a</a:t>
            </a:r>
          </a:p>
          <a:p>
            <a:pPr marL="887039" marR="0" lvl="1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Health Care FSA </a:t>
            </a: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(HCFSA)</a:t>
            </a:r>
          </a:p>
          <a:p>
            <a:pPr marL="887039" marR="0" lvl="1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Limited Purpose FSA </a:t>
            </a: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(LPFSA)</a:t>
            </a:r>
          </a:p>
          <a:p>
            <a:pPr marL="887039" marR="0" lvl="1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Health Savings Account </a:t>
            </a: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(HSA)</a:t>
            </a:r>
          </a:p>
          <a:p>
            <a:pPr marL="887039" marR="0" lvl="1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Dependent Care FSA</a:t>
            </a: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 (DCFSA)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Dartmouth contribution to the </a:t>
            </a: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Child-Care Subsidy</a:t>
            </a: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 (if eligible)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Wellness Options</a:t>
            </a:r>
          </a:p>
          <a:p>
            <a:pPr marL="887039" marR="0" lvl="1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Lewinstein </a:t>
            </a:r>
            <a:r>
              <a:rPr lang="en-US" b="1" dirty="0">
                <a:solidFill>
                  <a:srgbClr val="F08127"/>
                </a:solidFill>
                <a:latin typeface="National 2" panose="020B0504030502020203" pitchFamily="34" charset="0"/>
              </a:rPr>
              <a:t>Athletic Center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08127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(acknowledge a waiver)</a:t>
            </a:r>
          </a:p>
          <a:p>
            <a:pPr marL="887039" marR="0" lvl="1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4AE7AC-7253-58AE-923D-7B43F9129A7D}"/>
              </a:ext>
            </a:extLst>
          </p:cNvPr>
          <p:cNvCxnSpPr>
            <a:cxnSpLocks/>
          </p:cNvCxnSpPr>
          <p:nvPr/>
        </p:nvCxnSpPr>
        <p:spPr>
          <a:xfrm>
            <a:off x="719177" y="2075985"/>
            <a:ext cx="50292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714557B-3C16-8C4C-9275-F0FE01DE8D1F}"/>
              </a:ext>
            </a:extLst>
          </p:cNvPr>
          <p:cNvCxnSpPr>
            <a:cxnSpLocks/>
          </p:cNvCxnSpPr>
          <p:nvPr/>
        </p:nvCxnSpPr>
        <p:spPr>
          <a:xfrm>
            <a:off x="6705600" y="2075985"/>
            <a:ext cx="42672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3753EFE-74FC-D7C6-78E6-41AE8ACA366E}"/>
              </a:ext>
            </a:extLst>
          </p:cNvPr>
          <p:cNvSpPr/>
          <p:nvPr/>
        </p:nvSpPr>
        <p:spPr>
          <a:xfrm>
            <a:off x="0" y="6479122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4DD8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dartgo.org/benefits-oe</a:t>
            </a:r>
            <a:endParaRPr kumimoji="0" lang="en-US" sz="2143" b="1" i="0" u="none" strike="noStrike" kern="1200" cap="none" spc="0" normalizeH="0" baseline="0" noProof="0" dirty="0">
              <a:ln>
                <a:noFill/>
              </a:ln>
              <a:solidFill>
                <a:srgbClr val="C4DD8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589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58501E-E0E4-9904-F57D-77A12A5B83C5}"/>
              </a:ext>
            </a:extLst>
          </p:cNvPr>
          <p:cNvSpPr txBox="1"/>
          <p:nvPr/>
        </p:nvSpPr>
        <p:spPr>
          <a:xfrm>
            <a:off x="0" y="0"/>
            <a:ext cx="6477000" cy="676614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4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D277EA-195B-F478-128B-9C782198E77A}"/>
              </a:ext>
            </a:extLst>
          </p:cNvPr>
          <p:cNvSpPr txBox="1"/>
          <p:nvPr/>
        </p:nvSpPr>
        <p:spPr>
          <a:xfrm>
            <a:off x="533400" y="307031"/>
            <a:ext cx="5665913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Review the 2026 Open Enrollment materials</a:t>
            </a:r>
          </a:p>
          <a:p>
            <a:pPr marL="0" marR="0" lvl="0" indent="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Sign up for 1:1 enrollment assistance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Sign up for a 1:1 consultation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Watch the educational videos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Open Enrollment Newsletter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2026 Benefits Guide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Benefit Cost Estimator tool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Review individual webpages</a:t>
            </a:r>
          </a:p>
          <a:p>
            <a:pPr marL="342900" marR="0" lvl="0" indent="-342900" algn="l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Ask Emma Decision Support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</a:br>
            <a:b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</a:b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National 2" panose="020B0504030502020203" pitchFamily="34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F2C56D-2B5B-5E1C-4F87-727E4D33369B}"/>
              </a:ext>
            </a:extLst>
          </p:cNvPr>
          <p:cNvSpPr/>
          <p:nvPr/>
        </p:nvSpPr>
        <p:spPr>
          <a:xfrm>
            <a:off x="0" y="6483175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4DD8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dartgo.org/benefits-oe</a:t>
            </a:r>
            <a:endParaRPr kumimoji="0" lang="en-US" sz="2143" b="1" i="0" u="none" strike="noStrike" kern="1200" cap="none" spc="0" normalizeH="0" baseline="0" noProof="0" dirty="0">
              <a:ln>
                <a:noFill/>
              </a:ln>
              <a:solidFill>
                <a:srgbClr val="C4DD8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AA1E22-5194-DD0A-B4CA-A7627DC54C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20"/>
          <a:stretch>
            <a:fillRect/>
          </a:stretch>
        </p:blipFill>
        <p:spPr>
          <a:xfrm>
            <a:off x="7448932" y="981979"/>
            <a:ext cx="3892754" cy="482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17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4662D7-DF95-472B-A067-B1E198486E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9600" y="2643618"/>
            <a:ext cx="5943600" cy="3452382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2400" dirty="0">
                <a:solidFill>
                  <a:schemeClr val="tx1"/>
                </a:solidFill>
              </a:rPr>
              <a:t>October 27 – November 7</a:t>
            </a:r>
          </a:p>
          <a:p>
            <a:pPr marL="457200" indent="-457200"/>
            <a:r>
              <a:rPr lang="en-US" sz="2400" dirty="0">
                <a:solidFill>
                  <a:schemeClr val="tx1"/>
                </a:solidFill>
              </a:rPr>
              <a:t>Virtually chat with us via </a:t>
            </a:r>
            <a:r>
              <a:rPr lang="en-US" sz="2400" b="1" dirty="0">
                <a:solidFill>
                  <a:srgbClr val="F08127"/>
                </a:solidFill>
              </a:rPr>
              <a:t>Zoom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marL="457200" indent="-457200"/>
            <a:r>
              <a:rPr lang="en-US" sz="2400" dirty="0">
                <a:solidFill>
                  <a:schemeClr val="tx1"/>
                </a:solidFill>
              </a:rPr>
              <a:t>We can call you and help make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changes over the </a:t>
            </a:r>
            <a:r>
              <a:rPr lang="en-US" sz="2400" b="1" dirty="0">
                <a:solidFill>
                  <a:srgbClr val="F08127"/>
                </a:solidFill>
              </a:rPr>
              <a:t>phone</a:t>
            </a:r>
          </a:p>
          <a:p>
            <a:pPr marL="457200" indent="-457200"/>
            <a:r>
              <a:rPr lang="en-US" sz="2400" dirty="0">
                <a:solidFill>
                  <a:schemeClr val="tx1"/>
                </a:solidFill>
              </a:rPr>
              <a:t>We can </a:t>
            </a:r>
            <a:r>
              <a:rPr lang="en-US" sz="2400" b="1" dirty="0">
                <a:solidFill>
                  <a:srgbClr val="F08127"/>
                </a:solidFill>
              </a:rPr>
              <a:t>meet</a:t>
            </a:r>
            <a:r>
              <a:rPr lang="en-US" sz="2400" dirty="0">
                <a:solidFill>
                  <a:schemeClr val="tx1"/>
                </a:solidFill>
              </a:rPr>
              <a:t> in person at 7 Lebanon Street (2</a:t>
            </a:r>
            <a:r>
              <a:rPr lang="en-US" sz="2400" baseline="30000" dirty="0">
                <a:solidFill>
                  <a:schemeClr val="tx1"/>
                </a:solidFill>
              </a:rPr>
              <a:t>nd</a:t>
            </a:r>
            <a:r>
              <a:rPr lang="en-US" sz="2400" dirty="0">
                <a:solidFill>
                  <a:schemeClr val="tx1"/>
                </a:solidFill>
              </a:rPr>
              <a:t> Floor)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934572-065B-4D63-8377-6F4EABD43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82"/>
            <a:ext cx="12115800" cy="533399"/>
          </a:xfrm>
          <a:noFill/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National 2 Medium" panose="020B0604030502020203" pitchFamily="34" charset="0"/>
              </a:rPr>
              <a:t>FLEXONLINE ENROLLMENT ASSISTANCE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036F5-9E3B-4B48-8DE1-E17F0B37C7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4A9950-BF4F-48A3-AB61-A790D664A11D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Sign up for a 30-minute session at </a:t>
            </a: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C4DD8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dartgo.org/benefits-</a:t>
            </a:r>
            <a:r>
              <a:rPr kumimoji="0" lang="en-US" sz="2143" b="1" i="0" u="none" strike="noStrike" kern="1200" cap="none" spc="0" normalizeH="0" baseline="0" noProof="0" dirty="0" err="1">
                <a:ln>
                  <a:noFill/>
                </a:ln>
                <a:solidFill>
                  <a:srgbClr val="C4DD8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oe</a:t>
            </a:r>
            <a:endParaRPr kumimoji="0" lang="en-US" sz="2143" b="1" i="0" u="none" strike="noStrike" kern="1200" cap="none" spc="0" normalizeH="0" baseline="0" noProof="0" dirty="0">
              <a:ln>
                <a:noFill/>
              </a:ln>
              <a:solidFill>
                <a:srgbClr val="C4DD8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988E36-BC7E-A04B-711A-6434A93B9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5015" y="2819400"/>
            <a:ext cx="4813098" cy="304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5869D5-8C2A-C6FF-1AF8-AC392EC79F21}"/>
              </a:ext>
            </a:extLst>
          </p:cNvPr>
          <p:cNvSpPr txBox="1"/>
          <p:nvPr/>
        </p:nvSpPr>
        <p:spPr>
          <a:xfrm>
            <a:off x="0" y="15240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need assistance with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FlexOnline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the Benefits Team is here to help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ational 2" panose="020B0504030502020203" pitchFamily="34" charset="0"/>
                <a:ea typeface="+mn-ea"/>
                <a:cs typeface="+mn-cs"/>
              </a:rPr>
              <a:t>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09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5D666-926D-83CC-F461-9CD39899C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BE7020-FB39-6A87-5BD0-DBE40DD1A96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9600" y="3200400"/>
            <a:ext cx="5943600" cy="2288136"/>
          </a:xfrm>
        </p:spPr>
        <p:txBody>
          <a:bodyPr>
            <a:normAutofit fontScale="92500" lnSpcReduction="10000"/>
          </a:bodyPr>
          <a:lstStyle/>
          <a:p>
            <a:pPr marL="457200" indent="-457200"/>
            <a:r>
              <a:rPr lang="en-US" sz="2400" dirty="0">
                <a:solidFill>
                  <a:schemeClr val="tx1"/>
                </a:solidFill>
              </a:rPr>
              <a:t>October 27 – November 7</a:t>
            </a:r>
          </a:p>
          <a:p>
            <a:pPr marL="457200" indent="-457200"/>
            <a:r>
              <a:rPr lang="en-US" sz="2400" dirty="0">
                <a:solidFill>
                  <a:schemeClr val="tx1"/>
                </a:solidFill>
              </a:rPr>
              <a:t>Virtually chat with us over </a:t>
            </a:r>
            <a:r>
              <a:rPr lang="en-US" sz="2400" b="1" dirty="0">
                <a:solidFill>
                  <a:srgbClr val="F08127"/>
                </a:solidFill>
              </a:rPr>
              <a:t>Zoom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marL="457200" indent="-457200"/>
            <a:r>
              <a:rPr lang="en-US" sz="2400" dirty="0">
                <a:solidFill>
                  <a:schemeClr val="tx1"/>
                </a:solidFill>
              </a:rPr>
              <a:t>We can call you and talk over the </a:t>
            </a:r>
            <a:r>
              <a:rPr lang="en-US" sz="2400" b="1" dirty="0">
                <a:solidFill>
                  <a:srgbClr val="F08127"/>
                </a:solidFill>
              </a:rPr>
              <a:t>phone</a:t>
            </a:r>
          </a:p>
          <a:p>
            <a:pPr marL="457200" indent="-457200"/>
            <a:r>
              <a:rPr lang="en-US" sz="2400" dirty="0">
                <a:solidFill>
                  <a:schemeClr val="tx1"/>
                </a:solidFill>
              </a:rPr>
              <a:t>We can </a:t>
            </a:r>
            <a:r>
              <a:rPr lang="en-US" sz="2400" b="1" dirty="0">
                <a:solidFill>
                  <a:srgbClr val="F08127"/>
                </a:solidFill>
              </a:rPr>
              <a:t>meet</a:t>
            </a:r>
            <a:r>
              <a:rPr lang="en-US" sz="2400" dirty="0">
                <a:solidFill>
                  <a:schemeClr val="tx1"/>
                </a:solidFill>
              </a:rPr>
              <a:t> in person at 7 Lebanon Street (HR - 2</a:t>
            </a:r>
            <a:r>
              <a:rPr lang="en-US" sz="2400" baseline="30000" dirty="0">
                <a:solidFill>
                  <a:schemeClr val="tx1"/>
                </a:solidFill>
              </a:rPr>
              <a:t>nd</a:t>
            </a:r>
            <a:r>
              <a:rPr lang="en-US" sz="2400" dirty="0">
                <a:solidFill>
                  <a:schemeClr val="tx1"/>
                </a:solidFill>
              </a:rPr>
              <a:t> Floor)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84B8AF-83BA-D5A9-0AE9-15245A7A6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2282"/>
            <a:ext cx="12115800" cy="533399"/>
          </a:xfrm>
          <a:noFill/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National 2 Medium" panose="020B0604030502020203" pitchFamily="34" charset="0"/>
              </a:rPr>
              <a:t>ENROLLMENT CONSULTATION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A0C3D-F245-60D0-DEF9-A2B88AC358F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7DE0E-AFB1-41FD-BC35-27DB61CA125F}" type="slidenum">
              <a:rPr kumimoji="0" lang="en-AU" sz="984" b="0" i="0" u="none" strike="noStrike" kern="1200" cap="none" spc="0" normalizeH="0" baseline="0" noProof="0" smtClean="0">
                <a:ln>
                  <a:noFill/>
                </a:ln>
                <a:solidFill>
                  <a:srgbClr val="00693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10882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AU" sz="984" b="0" i="0" u="none" strike="noStrike" kern="1200" cap="none" spc="0" normalizeH="0" baseline="0" noProof="0" dirty="0">
              <a:ln>
                <a:noFill/>
              </a:ln>
              <a:solidFill>
                <a:srgbClr val="00693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2750BB-248D-7F8E-1D34-60948EC731F7}"/>
              </a:ext>
            </a:extLst>
          </p:cNvPr>
          <p:cNvSpPr/>
          <p:nvPr/>
        </p:nvSpPr>
        <p:spPr>
          <a:xfrm>
            <a:off x="0" y="6463798"/>
            <a:ext cx="12192000" cy="39420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4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Sign up for a 30-minute session at </a:t>
            </a:r>
            <a:r>
              <a:rPr kumimoji="0" lang="en-US" sz="2143" b="1" i="0" u="none" strike="noStrike" kern="1200" cap="none" spc="0" normalizeH="0" baseline="0" noProof="0" dirty="0">
                <a:ln>
                  <a:noFill/>
                </a:ln>
                <a:solidFill>
                  <a:srgbClr val="C4DD8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dartgo.org/benefits-</a:t>
            </a:r>
            <a:r>
              <a:rPr kumimoji="0" lang="en-US" sz="2143" b="1" i="0" u="none" strike="noStrike" kern="1200" cap="none" spc="0" normalizeH="0" baseline="0" noProof="0" dirty="0" err="1">
                <a:ln>
                  <a:noFill/>
                </a:ln>
                <a:solidFill>
                  <a:srgbClr val="C4DD8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oe</a:t>
            </a:r>
            <a:endParaRPr kumimoji="0" lang="en-US" sz="2143" b="1" i="0" u="none" strike="noStrike" kern="1200" cap="none" spc="0" normalizeH="0" baseline="0" noProof="0" dirty="0">
              <a:ln>
                <a:noFill/>
              </a:ln>
              <a:solidFill>
                <a:srgbClr val="C4DD8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2B81FD-9A00-357E-3C1F-3806A05D46B5}"/>
              </a:ext>
            </a:extLst>
          </p:cNvPr>
          <p:cNvSpPr txBox="1"/>
          <p:nvPr/>
        </p:nvSpPr>
        <p:spPr>
          <a:xfrm>
            <a:off x="0" y="152400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882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 you have a complex benefits situation and need to talk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a member of the benefits team about it prior to enrolling?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40FFF6-A392-440A-2EC4-023EAADF1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0221" y="2977021"/>
            <a:ext cx="4243594" cy="25115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577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Dartmouth">
  <a:themeElements>
    <a:clrScheme name="Custom 4">
      <a:dk1>
        <a:srgbClr val="000000"/>
      </a:dk1>
      <a:lt1>
        <a:srgbClr val="FFFFFF"/>
      </a:lt1>
      <a:dk2>
        <a:srgbClr val="797979"/>
      </a:dk2>
      <a:lt2>
        <a:srgbClr val="D9D9D9"/>
      </a:lt2>
      <a:accent1>
        <a:srgbClr val="00693E"/>
      </a:accent1>
      <a:accent2>
        <a:srgbClr val="12312B"/>
      </a:accent2>
      <a:accent3>
        <a:srgbClr val="C3DD88"/>
      </a:accent3>
      <a:accent4>
        <a:srgbClr val="6EAA8D"/>
      </a:accent4>
      <a:accent5>
        <a:srgbClr val="797979"/>
      </a:accent5>
      <a:accent6>
        <a:srgbClr val="EBF3EF"/>
      </a:accent6>
      <a:hlink>
        <a:srgbClr val="00693E"/>
      </a:hlink>
      <a:folHlink>
        <a:srgbClr val="12312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EDC7DE6-CA0A-D143-8211-CA6FF3D06E11}" vid="{E888F77E-32DA-5240-934B-06EB3B8A0FB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7869</TotalTime>
  <Words>4524</Words>
  <Application>Microsoft Office PowerPoint</Application>
  <PresentationFormat>Widescreen</PresentationFormat>
  <Paragraphs>659</Paragraphs>
  <Slides>59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59</vt:i4>
      </vt:variant>
    </vt:vector>
  </HeadingPairs>
  <TitlesOfParts>
    <vt:vector size="71" baseType="lpstr">
      <vt:lpstr>Aptos</vt:lpstr>
      <vt:lpstr>Aptos Display</vt:lpstr>
      <vt:lpstr>Arial</vt:lpstr>
      <vt:lpstr>Calibri</vt:lpstr>
      <vt:lpstr>Dartmouth Ruzicka</vt:lpstr>
      <vt:lpstr>Gotham-Book</vt:lpstr>
      <vt:lpstr>National 2</vt:lpstr>
      <vt:lpstr>National 2 Medium</vt:lpstr>
      <vt:lpstr>National2</vt:lpstr>
      <vt:lpstr>Symbol</vt:lpstr>
      <vt:lpstr>Office Theme</vt:lpstr>
      <vt:lpstr>Dartmouth</vt:lpstr>
      <vt:lpstr>2026 BENEFITS OPEN ENROLLMENT</vt:lpstr>
      <vt:lpstr>INTRODUCTION</vt:lpstr>
      <vt:lpstr>QUESTIONS???</vt:lpstr>
      <vt:lpstr>WHAT IS OPEN ENROLLMENT?</vt:lpstr>
      <vt:lpstr>WHEN IS OPEN ENROLLMENT?</vt:lpstr>
      <vt:lpstr>WHAT HAPPENS IF I DO NOTHING?</vt:lpstr>
      <vt:lpstr>PowerPoint Presentation</vt:lpstr>
      <vt:lpstr>FLEXONLINE ENROLLMENT ASSISTANCE</vt:lpstr>
      <vt:lpstr>ENROLLMENT CONSULTATION</vt:lpstr>
      <vt:lpstr>BENEFIT PLAN COST ESTIMATOR</vt:lpstr>
      <vt:lpstr>DARTMOUTH BENEFITS OFFICE</vt:lpstr>
      <vt:lpstr>MEDICAL PLAN RATES</vt:lpstr>
      <vt:lpstr>MEDICAL INSURANCE</vt:lpstr>
      <vt:lpstr>MEDICAL INSURANCE</vt:lpstr>
      <vt:lpstr>CIGNA’S PATHWELL SPECIALTY PROGRAM</vt:lpstr>
      <vt:lpstr>PHARMACY</vt:lpstr>
      <vt:lpstr>PHARMACY</vt:lpstr>
      <vt:lpstr>MEDICAL PLAN SPOUSAL SURCHARGE</vt:lpstr>
      <vt:lpstr>VSP VISION COVERAGE</vt:lpstr>
      <vt:lpstr>VSP VISION RATES</vt:lpstr>
      <vt:lpstr>DARTMOUTH BENEFITS OFFICE</vt:lpstr>
      <vt:lpstr>DENTAL INSURANCE</vt:lpstr>
      <vt:lpstr>DENTAL RATES</vt:lpstr>
      <vt:lpstr>HEALTH “REIMBURSEMENT” ACCOUNT (HRA)</vt:lpstr>
      <vt:lpstr>HEALTH “SAVINGS” ACCOUNT (HSA)</vt:lpstr>
      <vt:lpstr>HEALTH CARE FLEXIBLE “SPENDING” ACCOUNTS </vt:lpstr>
      <vt:lpstr>HEALTH CARE FLEXIBLE “SPENDING” ACCOUNTS </vt:lpstr>
      <vt:lpstr>DEPENDENT CARE FLEXIBLE “SPENDING” ACCOUNT (DCFSA) </vt:lpstr>
      <vt:lpstr>DCFSA WITH CHILDCARE SUBSIDY</vt:lpstr>
      <vt:lpstr>THE FSA DEBIT CARD </vt:lpstr>
      <vt:lpstr>PowerPoint Presentation</vt:lpstr>
      <vt:lpstr>PowerPoint Presentation</vt:lpstr>
      <vt:lpstr>PowerPoint Presentation</vt:lpstr>
      <vt:lpstr>PowerPoint Presentation</vt:lpstr>
      <vt:lpstr>DARTMOUTH BENEFITS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FINAL REMINDERS</vt:lpstr>
      <vt:lpstr>Wellness</vt:lpstr>
      <vt:lpstr>WELLNESS BENEFIT CHANGES</vt:lpstr>
      <vt:lpstr>WELLNESS BENEFIT OPTIONS</vt:lpstr>
      <vt:lpstr>WELLNESS BENEFIT OPTIONS</vt:lpstr>
      <vt:lpstr>ONE MEDICAL AT DARTMOUTH</vt:lpstr>
      <vt:lpstr>OTHER WELLNESS UPDATES</vt:lpstr>
      <vt:lpstr>FACULTY/EMPLOYEE ASSISTANCE (F/EAP) PROGRAM</vt:lpstr>
      <vt:lpstr>CIGNA WELLBEING RESOURCES</vt:lpstr>
      <vt:lpstr>ADDITIONAL RESOURCES</vt:lpstr>
      <vt:lpstr>Retirement</vt:lpstr>
      <vt:lpstr>RETIREMENT PLANS</vt:lpstr>
      <vt:lpstr>NEW FOR 2026 CHANGES TO THE SRA</vt:lpstr>
      <vt:lpstr>NEW FOR 2026 SRA SUPER CATCH-UP CONTRIBUTION</vt:lpstr>
      <vt:lpstr>NEW FOR 2026 CATCH-UP AS ROTH FOR CERTAIN PARTICIPANTS</vt:lpstr>
      <vt:lpstr>MANAGING YOUR RETIREMENT ACCOUNTS</vt:lpstr>
      <vt:lpstr>RESOURCES TO HELP YOU  PLAN FOR RETIREMENT</vt:lpstr>
      <vt:lpstr>HELPFUL RESOURCES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Kate Eldridge</dc:creator>
  <cp:lastModifiedBy>Courtney L. Rotchford</cp:lastModifiedBy>
  <cp:revision>23</cp:revision>
  <cp:lastPrinted>2025-10-28T21:55:49Z</cp:lastPrinted>
  <dcterms:created xsi:type="dcterms:W3CDTF">2025-10-20T14:32:45Z</dcterms:created>
  <dcterms:modified xsi:type="dcterms:W3CDTF">2025-10-29T01:04:08Z</dcterms:modified>
</cp:coreProperties>
</file>