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7" r:id="rId2"/>
    <p:sldId id="258" r:id="rId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A6C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29"/>
  </p:normalViewPr>
  <p:slideViewPr>
    <p:cSldViewPr>
      <p:cViewPr varScale="1">
        <p:scale>
          <a:sx n="112" d="100"/>
          <a:sy n="112" d="100"/>
        </p:scale>
        <p:origin x="1640" y="1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9" Type="http://schemas.microsoft.com/office/2016/11/relationships/changesInfo" Target="changesInfos/changesInfo1.xml"/><Relationship Id="rId1" Type="http://schemas.openxmlformats.org/officeDocument/2006/relationships/slideMaster" Target="slideMasters/slideMaster1.xml"/><Relationship Id="rId2"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arron Clough" userId="e4a3dd2c-7f55-4c88-a8b7-ed43b3d377d9" providerId="ADAL" clId="{B0101B0F-5561-46CE-AB6B-7853EA725FB2}"/>
    <pc:docChg chg="modSld">
      <pc:chgData name="Aarron Clough" userId="e4a3dd2c-7f55-4c88-a8b7-ed43b3d377d9" providerId="ADAL" clId="{B0101B0F-5561-46CE-AB6B-7853EA725FB2}" dt="2021-05-10T16:51:36.074" v="3" actId="20577"/>
      <pc:docMkLst>
        <pc:docMk/>
      </pc:docMkLst>
      <pc:sldChg chg="modSp mod">
        <pc:chgData name="Aarron Clough" userId="e4a3dd2c-7f55-4c88-a8b7-ed43b3d377d9" providerId="ADAL" clId="{B0101B0F-5561-46CE-AB6B-7853EA725FB2}" dt="2021-05-10T16:51:36.074" v="3" actId="20577"/>
        <pc:sldMkLst>
          <pc:docMk/>
          <pc:sldMk cId="2250581943" sldId="257"/>
        </pc:sldMkLst>
        <pc:spChg chg="mod">
          <ac:chgData name="Aarron Clough" userId="e4a3dd2c-7f55-4c88-a8b7-ed43b3d377d9" providerId="ADAL" clId="{B0101B0F-5561-46CE-AB6B-7853EA725FB2}" dt="2021-05-10T16:51:36.074" v="3" actId="20577"/>
          <ac:spMkLst>
            <pc:docMk/>
            <pc:sldMk cId="2250581943" sldId="257"/>
            <ac:spMk id="16"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6" tIns="46583" rIns="93166" bIns="46583"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66" tIns="46583" rIns="93166" bIns="46583" rtlCol="0"/>
          <a:lstStyle>
            <a:lvl1pPr algn="r">
              <a:defRPr sz="1200"/>
            </a:lvl1pPr>
          </a:lstStyle>
          <a:p>
            <a:fld id="{7AC44450-ECF7-4E01-9735-A0E96B7F2DEC}" type="datetimeFigureOut">
              <a:rPr lang="en-US" smtClean="0"/>
              <a:t>5/11/21</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6" tIns="46583" rIns="93166" bIns="46583" rtlCol="0" anchor="ctr"/>
          <a:lstStyle/>
          <a:p>
            <a:endParaRPr lang="en-US" dirty="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66" tIns="46583" rIns="93166" bIns="4658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6"/>
            <a:ext cx="3037840" cy="464820"/>
          </a:xfrm>
          <a:prstGeom prst="rect">
            <a:avLst/>
          </a:prstGeom>
        </p:spPr>
        <p:txBody>
          <a:bodyPr vert="horz" lIns="93166" tIns="46583" rIns="93166" bIns="4658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6"/>
            <a:ext cx="3037840" cy="464820"/>
          </a:xfrm>
          <a:prstGeom prst="rect">
            <a:avLst/>
          </a:prstGeom>
        </p:spPr>
        <p:txBody>
          <a:bodyPr vert="horz" lIns="93166" tIns="46583" rIns="93166" bIns="46583" rtlCol="0" anchor="b"/>
          <a:lstStyle>
            <a:lvl1pPr algn="r">
              <a:defRPr sz="1200"/>
            </a:lvl1pPr>
          </a:lstStyle>
          <a:p>
            <a:fld id="{EF7BCEA4-CF6D-4B9F-8AAF-1DE80C91F276}" type="slidenum">
              <a:rPr lang="en-US" smtClean="0"/>
              <a:t>‹#›</a:t>
            </a:fld>
            <a:endParaRPr lang="en-US" dirty="0"/>
          </a:p>
        </p:txBody>
      </p:sp>
    </p:spTree>
    <p:extLst>
      <p:ext uri="{BB962C8B-B14F-4D97-AF65-F5344CB8AC3E}">
        <p14:creationId xmlns:p14="http://schemas.microsoft.com/office/powerpoint/2010/main" val="16680200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594ABD0-0D73-4E96-BCF9-F36ABE356BE6}"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594ABD0-0D73-4E96-BCF9-F36ABE356BE6}" type="slidenum">
              <a:rPr lang="en-US" smtClean="0"/>
              <a:pPr/>
              <a:t>2</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D3221F5-FCD4-4DBC-ABC9-4A1A237E4041}" type="datetimeFigureOut">
              <a:rPr lang="en-US" smtClean="0"/>
              <a:t>5/11/21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09EBF3-E8C1-4655-A8A6-570717B43AEC}" type="slidenum">
              <a:rPr lang="en-US" smtClean="0"/>
              <a:t>‹#›</a:t>
            </a:fld>
            <a:endParaRPr lang="en-US" dirty="0"/>
          </a:p>
        </p:txBody>
      </p:sp>
    </p:spTree>
    <p:extLst>
      <p:ext uri="{BB962C8B-B14F-4D97-AF65-F5344CB8AC3E}">
        <p14:creationId xmlns:p14="http://schemas.microsoft.com/office/powerpoint/2010/main" val="154305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D3221F5-FCD4-4DBC-ABC9-4A1A237E4041}" type="datetimeFigureOut">
              <a:rPr lang="en-US" smtClean="0"/>
              <a:t>5/11/21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09EBF3-E8C1-4655-A8A6-570717B43AEC}" type="slidenum">
              <a:rPr lang="en-US" smtClean="0"/>
              <a:t>‹#›</a:t>
            </a:fld>
            <a:endParaRPr lang="en-US" dirty="0"/>
          </a:p>
        </p:txBody>
      </p:sp>
    </p:spTree>
    <p:extLst>
      <p:ext uri="{BB962C8B-B14F-4D97-AF65-F5344CB8AC3E}">
        <p14:creationId xmlns:p14="http://schemas.microsoft.com/office/powerpoint/2010/main" val="30754068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D3221F5-FCD4-4DBC-ABC9-4A1A237E4041}" type="datetimeFigureOut">
              <a:rPr lang="en-US" smtClean="0"/>
              <a:t>5/11/21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09EBF3-E8C1-4655-A8A6-570717B43AEC}" type="slidenum">
              <a:rPr lang="en-US" smtClean="0"/>
              <a:t>‹#›</a:t>
            </a:fld>
            <a:endParaRPr lang="en-US" dirty="0"/>
          </a:p>
        </p:txBody>
      </p:sp>
    </p:spTree>
    <p:extLst>
      <p:ext uri="{BB962C8B-B14F-4D97-AF65-F5344CB8AC3E}">
        <p14:creationId xmlns:p14="http://schemas.microsoft.com/office/powerpoint/2010/main" val="177755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D3221F5-FCD4-4DBC-ABC9-4A1A237E4041}" type="datetimeFigureOut">
              <a:rPr lang="en-US" smtClean="0"/>
              <a:t>5/11/21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09EBF3-E8C1-4655-A8A6-570717B43AEC}" type="slidenum">
              <a:rPr lang="en-US" smtClean="0"/>
              <a:t>‹#›</a:t>
            </a:fld>
            <a:endParaRPr lang="en-US" dirty="0"/>
          </a:p>
        </p:txBody>
      </p:sp>
    </p:spTree>
    <p:extLst>
      <p:ext uri="{BB962C8B-B14F-4D97-AF65-F5344CB8AC3E}">
        <p14:creationId xmlns:p14="http://schemas.microsoft.com/office/powerpoint/2010/main" val="3930387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D3221F5-FCD4-4DBC-ABC9-4A1A237E4041}" type="datetimeFigureOut">
              <a:rPr lang="en-US" smtClean="0"/>
              <a:t>5/11/21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09EBF3-E8C1-4655-A8A6-570717B43AEC}" type="slidenum">
              <a:rPr lang="en-US" smtClean="0"/>
              <a:t>‹#›</a:t>
            </a:fld>
            <a:endParaRPr lang="en-US" dirty="0"/>
          </a:p>
        </p:txBody>
      </p:sp>
    </p:spTree>
    <p:extLst>
      <p:ext uri="{BB962C8B-B14F-4D97-AF65-F5344CB8AC3E}">
        <p14:creationId xmlns:p14="http://schemas.microsoft.com/office/powerpoint/2010/main" val="862584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D3221F5-FCD4-4DBC-ABC9-4A1A237E4041}" type="datetimeFigureOut">
              <a:rPr lang="en-US" smtClean="0"/>
              <a:t>5/11/21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09EBF3-E8C1-4655-A8A6-570717B43AEC}" type="slidenum">
              <a:rPr lang="en-US" smtClean="0"/>
              <a:t>‹#›</a:t>
            </a:fld>
            <a:endParaRPr lang="en-US" dirty="0"/>
          </a:p>
        </p:txBody>
      </p:sp>
    </p:spTree>
    <p:extLst>
      <p:ext uri="{BB962C8B-B14F-4D97-AF65-F5344CB8AC3E}">
        <p14:creationId xmlns:p14="http://schemas.microsoft.com/office/powerpoint/2010/main" val="2413837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D3221F5-FCD4-4DBC-ABC9-4A1A237E4041}" type="datetimeFigureOut">
              <a:rPr lang="en-US" smtClean="0"/>
              <a:t>5/11/21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09EBF3-E8C1-4655-A8A6-570717B43AEC}" type="slidenum">
              <a:rPr lang="en-US" smtClean="0"/>
              <a:t>‹#›</a:t>
            </a:fld>
            <a:endParaRPr lang="en-US" dirty="0"/>
          </a:p>
        </p:txBody>
      </p:sp>
    </p:spTree>
    <p:extLst>
      <p:ext uri="{BB962C8B-B14F-4D97-AF65-F5344CB8AC3E}">
        <p14:creationId xmlns:p14="http://schemas.microsoft.com/office/powerpoint/2010/main" val="61853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D3221F5-FCD4-4DBC-ABC9-4A1A237E4041}" type="datetimeFigureOut">
              <a:rPr lang="en-US" smtClean="0"/>
              <a:t>5/11/21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09EBF3-E8C1-4655-A8A6-570717B43AEC}" type="slidenum">
              <a:rPr lang="en-US" smtClean="0"/>
              <a:t>‹#›</a:t>
            </a:fld>
            <a:endParaRPr lang="en-US" dirty="0"/>
          </a:p>
        </p:txBody>
      </p:sp>
    </p:spTree>
    <p:extLst>
      <p:ext uri="{BB962C8B-B14F-4D97-AF65-F5344CB8AC3E}">
        <p14:creationId xmlns:p14="http://schemas.microsoft.com/office/powerpoint/2010/main" val="11108676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3221F5-FCD4-4DBC-ABC9-4A1A237E4041}" type="datetimeFigureOut">
              <a:rPr lang="en-US" smtClean="0"/>
              <a:t>5/11/21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09EBF3-E8C1-4655-A8A6-570717B43AEC}" type="slidenum">
              <a:rPr lang="en-US" smtClean="0"/>
              <a:t>‹#›</a:t>
            </a:fld>
            <a:endParaRPr lang="en-US" dirty="0"/>
          </a:p>
        </p:txBody>
      </p:sp>
    </p:spTree>
    <p:extLst>
      <p:ext uri="{BB962C8B-B14F-4D97-AF65-F5344CB8AC3E}">
        <p14:creationId xmlns:p14="http://schemas.microsoft.com/office/powerpoint/2010/main" val="20656943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D3221F5-FCD4-4DBC-ABC9-4A1A237E4041}" type="datetimeFigureOut">
              <a:rPr lang="en-US" smtClean="0"/>
              <a:t>5/11/21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09EBF3-E8C1-4655-A8A6-570717B43AEC}" type="slidenum">
              <a:rPr lang="en-US" smtClean="0"/>
              <a:t>‹#›</a:t>
            </a:fld>
            <a:endParaRPr lang="en-US" dirty="0"/>
          </a:p>
        </p:txBody>
      </p:sp>
    </p:spTree>
    <p:extLst>
      <p:ext uri="{BB962C8B-B14F-4D97-AF65-F5344CB8AC3E}">
        <p14:creationId xmlns:p14="http://schemas.microsoft.com/office/powerpoint/2010/main" val="9061700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D3221F5-FCD4-4DBC-ABC9-4A1A237E4041}" type="datetimeFigureOut">
              <a:rPr lang="en-US" smtClean="0"/>
              <a:t>5/11/21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09EBF3-E8C1-4655-A8A6-570717B43AEC}" type="slidenum">
              <a:rPr lang="en-US" smtClean="0"/>
              <a:t>‹#›</a:t>
            </a:fld>
            <a:endParaRPr lang="en-US" dirty="0"/>
          </a:p>
        </p:txBody>
      </p:sp>
    </p:spTree>
    <p:extLst>
      <p:ext uri="{BB962C8B-B14F-4D97-AF65-F5344CB8AC3E}">
        <p14:creationId xmlns:p14="http://schemas.microsoft.com/office/powerpoint/2010/main" val="4007959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3221F5-FCD4-4DBC-ABC9-4A1A237E4041}" type="datetimeFigureOut">
              <a:rPr lang="en-US" smtClean="0"/>
              <a:t>5/11/21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09EBF3-E8C1-4655-A8A6-570717B43AEC}" type="slidenum">
              <a:rPr lang="en-US" smtClean="0"/>
              <a:t>‹#›</a:t>
            </a:fld>
            <a:endParaRPr lang="en-US" dirty="0"/>
          </a:p>
        </p:txBody>
      </p:sp>
    </p:spTree>
    <p:extLst>
      <p:ext uri="{BB962C8B-B14F-4D97-AF65-F5344CB8AC3E}">
        <p14:creationId xmlns:p14="http://schemas.microsoft.com/office/powerpoint/2010/main" val="35762466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170" y="381000"/>
            <a:ext cx="8345487" cy="609600"/>
          </a:xfrm>
        </p:spPr>
        <p:txBody>
          <a:bodyPr>
            <a:noAutofit/>
          </a:bodyPr>
          <a:lstStyle/>
          <a:p>
            <a:pPr algn="l"/>
            <a:r>
              <a:rPr lang="en-US" sz="2400" dirty="0"/>
              <a:t>Reallocation of Charges Involving Sponsored Funds</a:t>
            </a:r>
            <a:br>
              <a:rPr lang="en-US" sz="2400" dirty="0"/>
            </a:br>
            <a:r>
              <a:rPr lang="en-US" sz="1100" dirty="0"/>
              <a:t>If it does not meet the following criteria to be a Simple Reclassification then a Cost Transfer or Wage Transfer needs to be completed. Please see the second slide for Cost Transfer and Wage Transfer guidance.</a:t>
            </a:r>
            <a:br>
              <a:rPr lang="en-US" sz="1100" dirty="0"/>
            </a:br>
            <a:endParaRPr lang="en-US" sz="2400" dirty="0"/>
          </a:p>
        </p:txBody>
      </p:sp>
      <p:sp>
        <p:nvSpPr>
          <p:cNvPr id="23" name="Rectangle 22"/>
          <p:cNvSpPr/>
          <p:nvPr/>
        </p:nvSpPr>
        <p:spPr bwMode="gray">
          <a:xfrm>
            <a:off x="76200" y="1219200"/>
            <a:ext cx="326522" cy="4023240"/>
          </a:xfrm>
          <a:prstGeom prst="rect">
            <a:avLst/>
          </a:prstGeom>
          <a:solidFill>
            <a:schemeClr val="accent6">
              <a:lumMod val="75000"/>
            </a:schemeClr>
          </a:solidFill>
          <a:ln w="3175" cap="rnd" algn="ctr">
            <a:solidFill>
              <a:srgbClr val="008000"/>
            </a:solidFill>
            <a:miter lim="800000"/>
            <a:headEnd/>
            <a:tailEnd/>
          </a:ln>
        </p:spPr>
        <p:txBody>
          <a:bodyPr vert="vert270" lIns="182880" rtlCol="0" anchor="ctr" anchorCtr="1"/>
          <a:lstStyle/>
          <a:p>
            <a:pPr algn="ctr" eaLnBrk="0" hangingPunct="0">
              <a:lnSpc>
                <a:spcPct val="106000"/>
              </a:lnSpc>
            </a:pPr>
            <a:r>
              <a:rPr lang="en-US" sz="1200" b="1" dirty="0">
                <a:solidFill>
                  <a:schemeClr val="bg1"/>
                </a:solidFill>
                <a:latin typeface="Arial" pitchFamily="34" charset="0"/>
                <a:cs typeface="Arial" pitchFamily="34" charset="0"/>
              </a:rPr>
              <a:t>Simple Reclassification</a:t>
            </a:r>
          </a:p>
        </p:txBody>
      </p:sp>
      <p:sp>
        <p:nvSpPr>
          <p:cNvPr id="24" name="Pentagon 23"/>
          <p:cNvSpPr/>
          <p:nvPr/>
        </p:nvSpPr>
        <p:spPr bwMode="gray">
          <a:xfrm>
            <a:off x="2743200" y="1569779"/>
            <a:ext cx="2514600" cy="1801917"/>
          </a:xfrm>
          <a:prstGeom prst="homePlate">
            <a:avLst>
              <a:gd name="adj" fmla="val 30908"/>
            </a:avLst>
          </a:prstGeom>
          <a:solidFill>
            <a:schemeClr val="accent6">
              <a:lumMod val="75000"/>
            </a:schemeClr>
          </a:solidFill>
          <a:ln>
            <a:solidFill>
              <a:srgbClr val="008000"/>
            </a:solidFill>
            <a:headEnd/>
            <a:tailEnd/>
          </a:ln>
        </p:spPr>
        <p:style>
          <a:lnRef idx="0">
            <a:schemeClr val="accent1"/>
          </a:lnRef>
          <a:fillRef idx="3">
            <a:schemeClr val="accent1"/>
          </a:fillRef>
          <a:effectRef idx="3">
            <a:schemeClr val="accent1"/>
          </a:effectRef>
          <a:fontRef idx="minor">
            <a:schemeClr val="lt1"/>
          </a:fontRef>
        </p:style>
        <p:txBody>
          <a:bodyPr lIns="45720" rIns="45720" rtlCol="0" anchor="ctr" anchorCtr="1"/>
          <a:lstStyle/>
          <a:p>
            <a:pPr eaLnBrk="0" hangingPunct="0">
              <a:lnSpc>
                <a:spcPct val="106000"/>
              </a:lnSpc>
            </a:pPr>
            <a:r>
              <a:rPr lang="en-US" sz="1200" b="1" dirty="0">
                <a:solidFill>
                  <a:schemeClr val="bg1"/>
                </a:solidFill>
                <a:latin typeface="Arial" pitchFamily="34" charset="0"/>
                <a:cs typeface="Arial" pitchFamily="34" charset="0"/>
              </a:rPr>
              <a:t>Correction made within the month following the accounting period of the original GL Transfer Date</a:t>
            </a:r>
          </a:p>
        </p:txBody>
      </p:sp>
      <p:sp>
        <p:nvSpPr>
          <p:cNvPr id="35" name="Chevron 34"/>
          <p:cNvSpPr/>
          <p:nvPr/>
        </p:nvSpPr>
        <p:spPr bwMode="gray">
          <a:xfrm>
            <a:off x="5257800" y="762000"/>
            <a:ext cx="3648076" cy="4648200"/>
          </a:xfrm>
          <a:prstGeom prst="roundRect">
            <a:avLst>
              <a:gd name="adj" fmla="val 5607"/>
            </a:avLst>
          </a:prstGeom>
          <a:solidFill>
            <a:schemeClr val="accent6">
              <a:lumMod val="60000"/>
              <a:lumOff val="40000"/>
            </a:schemeClr>
          </a:solidFill>
          <a:ln>
            <a:solidFill>
              <a:srgbClr val="008000"/>
            </a:solidFill>
            <a:headEnd/>
            <a:tailEnd/>
          </a:ln>
        </p:spPr>
        <p:style>
          <a:lnRef idx="0">
            <a:schemeClr val="accent1"/>
          </a:lnRef>
          <a:fillRef idx="3">
            <a:schemeClr val="accent1"/>
          </a:fillRef>
          <a:effectRef idx="3">
            <a:schemeClr val="accent1"/>
          </a:effectRef>
          <a:fontRef idx="minor">
            <a:schemeClr val="lt1"/>
          </a:fontRef>
        </p:style>
        <p:txBody>
          <a:bodyPr lIns="45720" rIns="45720" rtlCol="0" anchor="ctr" anchorCtr="1"/>
          <a:lstStyle/>
          <a:p>
            <a:pPr eaLnBrk="0" hangingPunct="0">
              <a:lnSpc>
                <a:spcPct val="106000"/>
              </a:lnSpc>
            </a:pPr>
            <a:endParaRPr lang="en-US" sz="1050" b="1" dirty="0">
              <a:solidFill>
                <a:schemeClr val="tx1"/>
              </a:solidFill>
              <a:latin typeface="Arial" pitchFamily="34" charset="0"/>
              <a:cs typeface="Arial" pitchFamily="34" charset="0"/>
            </a:endParaRPr>
          </a:p>
          <a:p>
            <a:pPr eaLnBrk="0" hangingPunct="0">
              <a:lnSpc>
                <a:spcPct val="106000"/>
              </a:lnSpc>
            </a:pPr>
            <a:r>
              <a:rPr lang="en-US" sz="1100" b="1" dirty="0">
                <a:solidFill>
                  <a:schemeClr val="tx1"/>
                </a:solidFill>
                <a:latin typeface="Arial" pitchFamily="34" charset="0"/>
                <a:cs typeface="Arial" pitchFamily="34" charset="0"/>
              </a:rPr>
              <a:t>PROCESS: </a:t>
            </a:r>
          </a:p>
          <a:p>
            <a:pPr eaLnBrk="0" hangingPunct="0">
              <a:lnSpc>
                <a:spcPct val="106000"/>
              </a:lnSpc>
            </a:pPr>
            <a:r>
              <a:rPr lang="en-US" sz="1050" b="1" dirty="0">
                <a:solidFill>
                  <a:schemeClr val="tx1"/>
                </a:solidFill>
                <a:latin typeface="Arial" pitchFamily="34" charset="0"/>
                <a:cs typeface="Arial" pitchFamily="34" charset="0"/>
              </a:rPr>
              <a:t>Non-Compensation: </a:t>
            </a:r>
          </a:p>
          <a:p>
            <a:pPr marL="171450" indent="-171450" eaLnBrk="0" hangingPunct="0">
              <a:lnSpc>
                <a:spcPct val="106000"/>
              </a:lnSpc>
              <a:buFont typeface="Arial" panose="020B0604020202020204" pitchFamily="34" charset="0"/>
              <a:buChar char="•"/>
            </a:pPr>
            <a:r>
              <a:rPr lang="en-US" sz="1050" dirty="0">
                <a:solidFill>
                  <a:schemeClr val="tx1"/>
                </a:solidFill>
                <a:latin typeface="Arial" pitchFamily="34" charset="0"/>
                <a:cs typeface="Arial" pitchFamily="34" charset="0"/>
              </a:rPr>
              <a:t>Submitter fills out Corrections, Journals and Cost Transfer e-Form in OnBase</a:t>
            </a:r>
          </a:p>
          <a:p>
            <a:pPr marL="171450" indent="-171450" eaLnBrk="0" hangingPunct="0">
              <a:lnSpc>
                <a:spcPct val="106000"/>
              </a:lnSpc>
              <a:buFont typeface="Arial" panose="020B0604020202020204" pitchFamily="34" charset="0"/>
              <a:buChar char="•"/>
            </a:pPr>
            <a:r>
              <a:rPr lang="en-US" sz="1050" dirty="0">
                <a:solidFill>
                  <a:schemeClr val="tx1"/>
                </a:solidFill>
                <a:latin typeface="Arial" pitchFamily="34" charset="0"/>
                <a:cs typeface="Arial" pitchFamily="34" charset="0"/>
              </a:rPr>
              <a:t>Fill in </a:t>
            </a:r>
            <a:r>
              <a:rPr lang="en-US" sz="1050" b="1" dirty="0">
                <a:solidFill>
                  <a:schemeClr val="tx1"/>
                </a:solidFill>
                <a:latin typeface="Arial" pitchFamily="34" charset="0"/>
                <a:cs typeface="Arial" pitchFamily="34" charset="0"/>
              </a:rPr>
              <a:t>Reason for Transfers Box </a:t>
            </a:r>
            <a:r>
              <a:rPr lang="en-US" sz="1050" dirty="0">
                <a:solidFill>
                  <a:schemeClr val="tx1"/>
                </a:solidFill>
                <a:latin typeface="Arial" pitchFamily="34" charset="0"/>
                <a:cs typeface="Arial" pitchFamily="34" charset="0"/>
              </a:rPr>
              <a:t>in the e-Form</a:t>
            </a:r>
          </a:p>
          <a:p>
            <a:pPr marL="171450" indent="-171450" eaLnBrk="0" hangingPunct="0">
              <a:lnSpc>
                <a:spcPct val="106000"/>
              </a:lnSpc>
              <a:buFont typeface="Arial" panose="020B0604020202020204" pitchFamily="34" charset="0"/>
              <a:buChar char="•"/>
            </a:pPr>
            <a:r>
              <a:rPr lang="en-US" sz="1050" dirty="0">
                <a:solidFill>
                  <a:schemeClr val="tx1"/>
                </a:solidFill>
                <a:latin typeface="Arial" pitchFamily="34" charset="0"/>
                <a:cs typeface="Arial" pitchFamily="34" charset="0"/>
              </a:rPr>
              <a:t>Attach Excel version of SPUD Journal to the e-Form, do not fill out </a:t>
            </a:r>
            <a:r>
              <a:rPr lang="en-US" sz="1050" b="1" dirty="0">
                <a:solidFill>
                  <a:schemeClr val="tx1"/>
                </a:solidFill>
                <a:latin typeface="Arial" pitchFamily="34" charset="0"/>
                <a:cs typeface="Arial" pitchFamily="34" charset="0"/>
              </a:rPr>
              <a:t>Transfer From</a:t>
            </a:r>
            <a:r>
              <a:rPr lang="en-US" sz="1050" dirty="0">
                <a:solidFill>
                  <a:schemeClr val="tx1"/>
                </a:solidFill>
                <a:latin typeface="Arial" pitchFamily="34" charset="0"/>
                <a:cs typeface="Arial" pitchFamily="34" charset="0"/>
              </a:rPr>
              <a:t>, </a:t>
            </a:r>
            <a:r>
              <a:rPr lang="en-US" sz="1050" b="1" dirty="0">
                <a:solidFill>
                  <a:schemeClr val="tx1"/>
                </a:solidFill>
                <a:latin typeface="Arial" pitchFamily="34" charset="0"/>
                <a:cs typeface="Arial" pitchFamily="34" charset="0"/>
              </a:rPr>
              <a:t>Transfer To </a:t>
            </a:r>
            <a:r>
              <a:rPr lang="en-US" sz="1050" dirty="0">
                <a:solidFill>
                  <a:schemeClr val="tx1"/>
                </a:solidFill>
                <a:latin typeface="Arial" pitchFamily="34" charset="0"/>
                <a:cs typeface="Arial" pitchFamily="34" charset="0"/>
              </a:rPr>
              <a:t>and </a:t>
            </a:r>
            <a:r>
              <a:rPr lang="en-US" sz="1050" b="1" dirty="0">
                <a:solidFill>
                  <a:schemeClr val="tx1"/>
                </a:solidFill>
                <a:latin typeface="Arial" pitchFamily="34" charset="0"/>
                <a:cs typeface="Arial" pitchFamily="34" charset="0"/>
              </a:rPr>
              <a:t>Dollar</a:t>
            </a:r>
            <a:r>
              <a:rPr lang="en-US" sz="1050" dirty="0">
                <a:solidFill>
                  <a:schemeClr val="tx1"/>
                </a:solidFill>
                <a:latin typeface="Arial" pitchFamily="34" charset="0"/>
                <a:cs typeface="Arial" pitchFamily="34" charset="0"/>
              </a:rPr>
              <a:t> </a:t>
            </a:r>
            <a:r>
              <a:rPr lang="en-US" sz="1050" b="1" dirty="0">
                <a:solidFill>
                  <a:schemeClr val="tx1"/>
                </a:solidFill>
                <a:latin typeface="Arial" pitchFamily="34" charset="0"/>
                <a:cs typeface="Arial" pitchFamily="34" charset="0"/>
              </a:rPr>
              <a:t>Amount </a:t>
            </a:r>
            <a:r>
              <a:rPr lang="en-US" sz="1050" dirty="0">
                <a:solidFill>
                  <a:schemeClr val="tx1"/>
                </a:solidFill>
                <a:latin typeface="Arial" pitchFamily="34" charset="0"/>
                <a:cs typeface="Arial" pitchFamily="34" charset="0"/>
              </a:rPr>
              <a:t>in the e-Form </a:t>
            </a:r>
          </a:p>
          <a:p>
            <a:pPr marL="171450" indent="-171450" eaLnBrk="0" hangingPunct="0">
              <a:lnSpc>
                <a:spcPct val="106000"/>
              </a:lnSpc>
              <a:buFont typeface="Arial" panose="020B0604020202020204" pitchFamily="34" charset="0"/>
              <a:buChar char="•"/>
            </a:pPr>
            <a:r>
              <a:rPr lang="en-US" sz="1050" dirty="0">
                <a:solidFill>
                  <a:schemeClr val="tx1"/>
                </a:solidFill>
                <a:latin typeface="Arial" pitchFamily="34" charset="0"/>
                <a:cs typeface="Arial" pitchFamily="34" charset="0"/>
              </a:rPr>
              <a:t>Assign OSP Sponsored Research Manager (SRM) to approve the e-Form </a:t>
            </a:r>
          </a:p>
          <a:p>
            <a:pPr marL="171450" indent="-171450" eaLnBrk="0" hangingPunct="0">
              <a:lnSpc>
                <a:spcPct val="106000"/>
              </a:lnSpc>
              <a:buFont typeface="Arial" panose="020B0604020202020204" pitchFamily="34" charset="0"/>
              <a:buChar char="•"/>
            </a:pPr>
            <a:r>
              <a:rPr lang="en-US" sz="1050" dirty="0">
                <a:solidFill>
                  <a:schemeClr val="tx1"/>
                </a:solidFill>
                <a:latin typeface="Arial" pitchFamily="34" charset="0"/>
                <a:cs typeface="Arial" pitchFamily="34" charset="0"/>
              </a:rPr>
              <a:t>Submitter sends e-Form via OnBase to the OSP SRM</a:t>
            </a:r>
          </a:p>
          <a:p>
            <a:pPr marL="171450" indent="-171450" eaLnBrk="0" hangingPunct="0">
              <a:lnSpc>
                <a:spcPct val="106000"/>
              </a:lnSpc>
              <a:buFont typeface="Arial" panose="020B0604020202020204" pitchFamily="34" charset="0"/>
              <a:buChar char="•"/>
            </a:pPr>
            <a:r>
              <a:rPr lang="en-US" sz="1050" dirty="0">
                <a:solidFill>
                  <a:schemeClr val="tx1"/>
                </a:solidFill>
                <a:latin typeface="Arial" pitchFamily="34" charset="0"/>
                <a:cs typeface="Arial" pitchFamily="34" charset="0"/>
              </a:rPr>
              <a:t>OSP SRM receives email notification and approves    e-Form in OnBase</a:t>
            </a:r>
          </a:p>
          <a:p>
            <a:pPr marL="171450" indent="-171450" eaLnBrk="0" hangingPunct="0">
              <a:lnSpc>
                <a:spcPct val="106000"/>
              </a:lnSpc>
              <a:buFont typeface="Arial" panose="020B0604020202020204" pitchFamily="34" charset="0"/>
              <a:buChar char="•"/>
            </a:pPr>
            <a:r>
              <a:rPr lang="en-US" sz="1050" dirty="0">
                <a:solidFill>
                  <a:schemeClr val="tx1"/>
                </a:solidFill>
                <a:latin typeface="Arial" pitchFamily="34" charset="0"/>
                <a:cs typeface="Arial" pitchFamily="34" charset="0"/>
              </a:rPr>
              <a:t>OSP SRM uploads the SPUD Journal into OGA</a:t>
            </a:r>
          </a:p>
          <a:p>
            <a:pPr eaLnBrk="0" hangingPunct="0">
              <a:lnSpc>
                <a:spcPct val="106000"/>
              </a:lnSpc>
            </a:pPr>
            <a:r>
              <a:rPr lang="en-US" sz="1050" b="1" dirty="0">
                <a:solidFill>
                  <a:schemeClr val="tx1"/>
                </a:solidFill>
                <a:latin typeface="Arial" pitchFamily="34" charset="0"/>
                <a:cs typeface="Arial" pitchFamily="34" charset="0"/>
              </a:rPr>
              <a:t>Compensation: </a:t>
            </a:r>
          </a:p>
          <a:p>
            <a:pPr marL="171450" indent="-171450" eaLnBrk="0" hangingPunct="0">
              <a:lnSpc>
                <a:spcPct val="106000"/>
              </a:lnSpc>
              <a:buFont typeface="Arial" panose="020B0604020202020204" pitchFamily="34" charset="0"/>
              <a:buChar char="•"/>
            </a:pPr>
            <a:r>
              <a:rPr lang="en-US" sz="1050" dirty="0">
                <a:solidFill>
                  <a:schemeClr val="tx1"/>
                </a:solidFill>
                <a:latin typeface="Arial" pitchFamily="34" charset="0"/>
                <a:cs typeface="Arial" pitchFamily="34" charset="0"/>
              </a:rPr>
              <a:t>Submitter fills out Wage Transfer e-Form in OnBase</a:t>
            </a:r>
          </a:p>
          <a:p>
            <a:pPr marL="171450" indent="-171450" eaLnBrk="0" hangingPunct="0">
              <a:lnSpc>
                <a:spcPct val="106000"/>
              </a:lnSpc>
              <a:buFont typeface="Arial" panose="020B0604020202020204" pitchFamily="34" charset="0"/>
              <a:buChar char="•"/>
            </a:pPr>
            <a:r>
              <a:rPr lang="en-US" sz="1050" dirty="0">
                <a:solidFill>
                  <a:schemeClr val="tx1"/>
                </a:solidFill>
                <a:latin typeface="Arial" pitchFamily="34" charset="0"/>
                <a:cs typeface="Arial" pitchFamily="34" charset="0"/>
              </a:rPr>
              <a:t>Fill out the </a:t>
            </a:r>
            <a:r>
              <a:rPr lang="en-US" sz="1050" b="1" dirty="0">
                <a:solidFill>
                  <a:schemeClr val="tx1"/>
                </a:solidFill>
                <a:latin typeface="Arial" pitchFamily="34" charset="0"/>
                <a:cs typeface="Arial" pitchFamily="34" charset="0"/>
              </a:rPr>
              <a:t>Transfer From</a:t>
            </a:r>
            <a:r>
              <a:rPr lang="en-US" sz="1050" dirty="0">
                <a:solidFill>
                  <a:schemeClr val="tx1"/>
                </a:solidFill>
                <a:latin typeface="Arial" pitchFamily="34" charset="0"/>
                <a:cs typeface="Arial" pitchFamily="34" charset="0"/>
              </a:rPr>
              <a:t>, </a:t>
            </a:r>
            <a:r>
              <a:rPr lang="en-US" sz="1050" b="1" dirty="0">
                <a:solidFill>
                  <a:schemeClr val="tx1"/>
                </a:solidFill>
                <a:latin typeface="Arial" pitchFamily="34" charset="0"/>
                <a:cs typeface="Arial" pitchFamily="34" charset="0"/>
              </a:rPr>
              <a:t>Transfer To </a:t>
            </a:r>
            <a:r>
              <a:rPr lang="en-US" sz="1050" dirty="0">
                <a:solidFill>
                  <a:schemeClr val="tx1"/>
                </a:solidFill>
                <a:latin typeface="Arial" pitchFamily="34" charset="0"/>
                <a:cs typeface="Arial" pitchFamily="34" charset="0"/>
              </a:rPr>
              <a:t>and </a:t>
            </a:r>
            <a:r>
              <a:rPr lang="en-US" sz="1050" b="1" dirty="0">
                <a:solidFill>
                  <a:schemeClr val="tx1"/>
                </a:solidFill>
                <a:latin typeface="Arial" pitchFamily="34" charset="0"/>
                <a:cs typeface="Arial" pitchFamily="34" charset="0"/>
              </a:rPr>
              <a:t>Dollar</a:t>
            </a:r>
            <a:r>
              <a:rPr lang="en-US" sz="1050" dirty="0">
                <a:solidFill>
                  <a:schemeClr val="tx1"/>
                </a:solidFill>
                <a:latin typeface="Arial" pitchFamily="34" charset="0"/>
                <a:cs typeface="Arial" pitchFamily="34" charset="0"/>
              </a:rPr>
              <a:t> </a:t>
            </a:r>
            <a:r>
              <a:rPr lang="en-US" sz="1050" b="1" dirty="0">
                <a:solidFill>
                  <a:schemeClr val="tx1"/>
                </a:solidFill>
                <a:latin typeface="Arial" pitchFamily="34" charset="0"/>
                <a:cs typeface="Arial" pitchFamily="34" charset="0"/>
              </a:rPr>
              <a:t>Amounts</a:t>
            </a:r>
            <a:r>
              <a:rPr lang="en-US" sz="1050" dirty="0">
                <a:solidFill>
                  <a:schemeClr val="tx1"/>
                </a:solidFill>
                <a:latin typeface="Arial" pitchFamily="34" charset="0"/>
                <a:cs typeface="Arial" pitchFamily="34" charset="0"/>
              </a:rPr>
              <a:t> in the e-Form </a:t>
            </a:r>
          </a:p>
          <a:p>
            <a:pPr marL="171450" indent="-171450" eaLnBrk="0" hangingPunct="0">
              <a:lnSpc>
                <a:spcPct val="106000"/>
              </a:lnSpc>
              <a:buFont typeface="Arial" panose="020B0604020202020204" pitchFamily="34" charset="0"/>
              <a:buChar char="•"/>
            </a:pPr>
            <a:r>
              <a:rPr lang="en-US" sz="1050" dirty="0">
                <a:solidFill>
                  <a:schemeClr val="tx1"/>
                </a:solidFill>
                <a:latin typeface="Arial" pitchFamily="34" charset="0"/>
                <a:cs typeface="Arial" pitchFamily="34" charset="0"/>
              </a:rPr>
              <a:t>Fill in </a:t>
            </a:r>
            <a:r>
              <a:rPr lang="en-US" sz="1050" b="1" dirty="0">
                <a:solidFill>
                  <a:schemeClr val="tx1"/>
                </a:solidFill>
                <a:latin typeface="Arial" pitchFamily="34" charset="0"/>
                <a:cs typeface="Arial" pitchFamily="34" charset="0"/>
              </a:rPr>
              <a:t>Reason for Transfers Box </a:t>
            </a:r>
            <a:r>
              <a:rPr lang="en-US" sz="1050" dirty="0">
                <a:solidFill>
                  <a:schemeClr val="tx1"/>
                </a:solidFill>
                <a:latin typeface="Arial" pitchFamily="34" charset="0"/>
                <a:cs typeface="Arial" pitchFamily="34" charset="0"/>
              </a:rPr>
              <a:t>in the e-Form</a:t>
            </a:r>
            <a:endParaRPr lang="en-US" sz="1050" b="1" dirty="0">
              <a:solidFill>
                <a:schemeClr val="tx1"/>
              </a:solidFill>
              <a:latin typeface="Arial" pitchFamily="34" charset="0"/>
              <a:cs typeface="Arial" pitchFamily="34" charset="0"/>
            </a:endParaRPr>
          </a:p>
          <a:p>
            <a:pPr marL="171450" indent="-171450" eaLnBrk="0" hangingPunct="0">
              <a:lnSpc>
                <a:spcPct val="106000"/>
              </a:lnSpc>
              <a:buFont typeface="Arial" panose="020B0604020202020204" pitchFamily="34" charset="0"/>
              <a:buChar char="•"/>
            </a:pPr>
            <a:r>
              <a:rPr lang="en-US" sz="1050" dirty="0">
                <a:solidFill>
                  <a:schemeClr val="tx1"/>
                </a:solidFill>
                <a:latin typeface="Arial" pitchFamily="34" charset="0"/>
                <a:cs typeface="Arial" pitchFamily="34" charset="0"/>
              </a:rPr>
              <a:t>Attach supporting documentation</a:t>
            </a:r>
          </a:p>
          <a:p>
            <a:pPr marL="171450" indent="-171450" eaLnBrk="0" hangingPunct="0">
              <a:lnSpc>
                <a:spcPct val="106000"/>
              </a:lnSpc>
              <a:buFont typeface="Arial" panose="020B0604020202020204" pitchFamily="34" charset="0"/>
              <a:buChar char="•"/>
            </a:pPr>
            <a:r>
              <a:rPr lang="en-US" sz="1050" dirty="0">
                <a:solidFill>
                  <a:schemeClr val="tx1"/>
                </a:solidFill>
                <a:latin typeface="Arial" pitchFamily="34" charset="0"/>
                <a:cs typeface="Arial" pitchFamily="34" charset="0"/>
              </a:rPr>
              <a:t>Assigns OSP SRM to approve the e-Form</a:t>
            </a:r>
          </a:p>
          <a:p>
            <a:pPr marL="171450" indent="-171450" eaLnBrk="0" hangingPunct="0">
              <a:lnSpc>
                <a:spcPct val="106000"/>
              </a:lnSpc>
              <a:buFont typeface="Arial" panose="020B0604020202020204" pitchFamily="34" charset="0"/>
              <a:buChar char="•"/>
            </a:pPr>
            <a:r>
              <a:rPr lang="en-US" sz="1050" dirty="0">
                <a:solidFill>
                  <a:schemeClr val="tx1"/>
                </a:solidFill>
                <a:latin typeface="Arial" pitchFamily="34" charset="0"/>
                <a:cs typeface="Arial" pitchFamily="34" charset="0"/>
              </a:rPr>
              <a:t>Submitter sends e-Form via OnBase to the OSP SRM</a:t>
            </a:r>
          </a:p>
          <a:p>
            <a:pPr marL="171450" indent="-171450" eaLnBrk="0" hangingPunct="0">
              <a:lnSpc>
                <a:spcPct val="106000"/>
              </a:lnSpc>
              <a:buFont typeface="Arial" panose="020B0604020202020204" pitchFamily="34" charset="0"/>
              <a:buChar char="•"/>
            </a:pPr>
            <a:r>
              <a:rPr lang="en-US" sz="1050" dirty="0">
                <a:solidFill>
                  <a:schemeClr val="tx1"/>
                </a:solidFill>
                <a:latin typeface="Arial" pitchFamily="34" charset="0"/>
                <a:cs typeface="Arial" pitchFamily="34" charset="0"/>
              </a:rPr>
              <a:t>OSP SRM receives email notification and approves    e-Form in OnBase</a:t>
            </a:r>
          </a:p>
          <a:p>
            <a:pPr marL="171450" indent="-171450" eaLnBrk="0" hangingPunct="0">
              <a:lnSpc>
                <a:spcPct val="106000"/>
              </a:lnSpc>
              <a:buFont typeface="Arial" panose="020B0604020202020204" pitchFamily="34" charset="0"/>
              <a:buChar char="•"/>
            </a:pPr>
            <a:r>
              <a:rPr lang="en-US" sz="1050" dirty="0">
                <a:solidFill>
                  <a:schemeClr val="tx1"/>
                </a:solidFill>
                <a:latin typeface="Arial" pitchFamily="34" charset="0"/>
                <a:cs typeface="Arial" pitchFamily="34" charset="0"/>
              </a:rPr>
              <a:t>OSP SRM submits e-Form in OnBase to the appropriate Finance Center for processing </a:t>
            </a:r>
          </a:p>
          <a:p>
            <a:pPr eaLnBrk="0" hangingPunct="0">
              <a:lnSpc>
                <a:spcPct val="106000"/>
              </a:lnSpc>
            </a:pPr>
            <a:endParaRPr lang="en-US" sz="1000" dirty="0">
              <a:solidFill>
                <a:schemeClr val="tx1"/>
              </a:solidFill>
              <a:latin typeface="Arial" pitchFamily="34" charset="0"/>
              <a:cs typeface="Arial" pitchFamily="34" charset="0"/>
            </a:endParaRPr>
          </a:p>
        </p:txBody>
      </p:sp>
      <p:sp>
        <p:nvSpPr>
          <p:cNvPr id="13" name="Pentagon 12"/>
          <p:cNvSpPr/>
          <p:nvPr/>
        </p:nvSpPr>
        <p:spPr bwMode="gray">
          <a:xfrm>
            <a:off x="533401" y="3648696"/>
            <a:ext cx="2086113" cy="313704"/>
          </a:xfrm>
          <a:prstGeom prst="homePlate">
            <a:avLst>
              <a:gd name="adj" fmla="val 30908"/>
            </a:avLst>
          </a:prstGeom>
          <a:solidFill>
            <a:schemeClr val="accent6">
              <a:lumMod val="75000"/>
            </a:schemeClr>
          </a:solidFill>
          <a:ln>
            <a:solidFill>
              <a:srgbClr val="008000"/>
            </a:solidFill>
            <a:headEnd/>
            <a:tailEnd/>
          </a:ln>
        </p:spPr>
        <p:style>
          <a:lnRef idx="0">
            <a:schemeClr val="accent1"/>
          </a:lnRef>
          <a:fillRef idx="3">
            <a:schemeClr val="accent1"/>
          </a:fillRef>
          <a:effectRef idx="3">
            <a:schemeClr val="accent1"/>
          </a:effectRef>
          <a:fontRef idx="minor">
            <a:schemeClr val="lt1"/>
          </a:fontRef>
        </p:style>
        <p:txBody>
          <a:bodyPr lIns="45720" rIns="45720" rtlCol="0" anchor="ctr" anchorCtr="1"/>
          <a:lstStyle/>
          <a:p>
            <a:pPr eaLnBrk="0" hangingPunct="0">
              <a:lnSpc>
                <a:spcPct val="106000"/>
              </a:lnSpc>
            </a:pPr>
            <a:r>
              <a:rPr lang="en-US" sz="1000" b="1" dirty="0">
                <a:solidFill>
                  <a:schemeClr val="bg1"/>
                </a:solidFill>
                <a:latin typeface="Arial" pitchFamily="34" charset="0"/>
                <a:cs typeface="Arial" pitchFamily="34" charset="0"/>
              </a:rPr>
              <a:t>Transaction</a:t>
            </a:r>
            <a:r>
              <a:rPr lang="en-US" sz="900" b="1" dirty="0">
                <a:solidFill>
                  <a:schemeClr val="bg1"/>
                </a:solidFill>
                <a:latin typeface="Arial" pitchFamily="34" charset="0"/>
                <a:cs typeface="Arial" pitchFamily="34" charset="0"/>
              </a:rPr>
              <a:t> is UNDER  $500 ( * )      </a:t>
            </a:r>
          </a:p>
        </p:txBody>
      </p:sp>
      <p:sp>
        <p:nvSpPr>
          <p:cNvPr id="16" name="Pentagon 15"/>
          <p:cNvSpPr/>
          <p:nvPr/>
        </p:nvSpPr>
        <p:spPr bwMode="gray">
          <a:xfrm>
            <a:off x="2743200" y="3733800"/>
            <a:ext cx="2514600" cy="1371600"/>
          </a:xfrm>
          <a:prstGeom prst="homePlate">
            <a:avLst>
              <a:gd name="adj" fmla="val 30908"/>
            </a:avLst>
          </a:prstGeom>
          <a:solidFill>
            <a:schemeClr val="accent6">
              <a:lumMod val="75000"/>
            </a:schemeClr>
          </a:solidFill>
          <a:ln>
            <a:solidFill>
              <a:srgbClr val="008000"/>
            </a:solidFill>
            <a:headEnd/>
            <a:tailEnd/>
          </a:ln>
        </p:spPr>
        <p:style>
          <a:lnRef idx="0">
            <a:schemeClr val="accent1"/>
          </a:lnRef>
          <a:fillRef idx="3">
            <a:schemeClr val="accent1"/>
          </a:fillRef>
          <a:effectRef idx="3">
            <a:schemeClr val="accent1"/>
          </a:effectRef>
          <a:fontRef idx="minor">
            <a:schemeClr val="lt1"/>
          </a:fontRef>
        </p:style>
        <p:txBody>
          <a:bodyPr lIns="45720" rIns="45720" rtlCol="0" anchor="ctr" anchorCtr="1"/>
          <a:lstStyle/>
          <a:p>
            <a:pPr eaLnBrk="0" hangingPunct="0">
              <a:lnSpc>
                <a:spcPct val="106000"/>
              </a:lnSpc>
            </a:pPr>
            <a:r>
              <a:rPr lang="en-US" sz="1200" b="1" dirty="0">
                <a:solidFill>
                  <a:schemeClr val="bg1"/>
                </a:solidFill>
                <a:latin typeface="Arial" pitchFamily="34" charset="0"/>
                <a:cs typeface="Arial" pitchFamily="34" charset="0"/>
              </a:rPr>
              <a:t>Correction made within 31- </a:t>
            </a:r>
            <a:r>
              <a:rPr lang="en-US" sz="1200" b="1" u="sng" dirty="0">
                <a:solidFill>
                  <a:schemeClr val="bg1"/>
                </a:solidFill>
                <a:latin typeface="Arial" pitchFamily="34" charset="0"/>
                <a:cs typeface="Arial" pitchFamily="34" charset="0"/>
              </a:rPr>
              <a:t>90</a:t>
            </a:r>
            <a:r>
              <a:rPr lang="en-US" sz="1200" b="1" dirty="0">
                <a:solidFill>
                  <a:schemeClr val="bg1"/>
                </a:solidFill>
                <a:latin typeface="Arial" pitchFamily="34" charset="0"/>
                <a:cs typeface="Arial" pitchFamily="34" charset="0"/>
              </a:rPr>
              <a:t> days following the GL Transferred Date of the charge / pay period (**)</a:t>
            </a:r>
          </a:p>
        </p:txBody>
      </p:sp>
      <p:sp>
        <p:nvSpPr>
          <p:cNvPr id="22" name="Text Placeholder 9"/>
          <p:cNvSpPr txBox="1">
            <a:spLocks/>
          </p:cNvSpPr>
          <p:nvPr/>
        </p:nvSpPr>
        <p:spPr bwMode="gray">
          <a:xfrm>
            <a:off x="76200" y="5486400"/>
            <a:ext cx="8839201" cy="1295400"/>
          </a:xfrm>
          <a:prstGeom prst="rect">
            <a:avLst/>
          </a:prstGeom>
          <a:solidFill>
            <a:schemeClr val="bg2">
              <a:lumMod val="90000"/>
              <a:alpha val="60000"/>
            </a:schemeClr>
          </a:solidFill>
          <a:ln>
            <a:solidFill>
              <a:srgbClr val="008000"/>
            </a:solidFill>
            <a:headEnd/>
            <a:tailEnd/>
          </a:ln>
          <a:effectLst/>
        </p:spPr>
        <p:style>
          <a:lnRef idx="1">
            <a:schemeClr val="accent2"/>
          </a:lnRef>
          <a:fillRef idx="2">
            <a:schemeClr val="accent2"/>
          </a:fillRef>
          <a:effectRef idx="1">
            <a:schemeClr val="accent2"/>
          </a:effectRef>
          <a:fontRef idx="minor">
            <a:schemeClr val="dk1"/>
          </a:fontRef>
        </p:style>
        <p:txBody>
          <a:bodyPr vert="horz" wrap="square" lIns="91440" tIns="91440" rIns="91440" bIns="91440" numCol="1" anchor="t" anchorCtr="0" compatLnSpc="1">
            <a:prstTxWarp prst="textNoShape">
              <a:avLst/>
            </a:prstTxWarp>
          </a:bodyPr>
          <a:lstStyle/>
          <a:p>
            <a:pPr marL="0" lvl="1">
              <a:spcAft>
                <a:spcPts val="600"/>
              </a:spcAft>
              <a:buClr>
                <a:srgbClr val="008000"/>
              </a:buClr>
              <a:defRPr/>
            </a:pPr>
            <a:r>
              <a:rPr lang="en-US" sz="1050" b="1" dirty="0">
                <a:latin typeface="Arial" pitchFamily="34" charset="0"/>
                <a:cs typeface="Arial" pitchFamily="34" charset="0"/>
              </a:rPr>
              <a:t>Simple reclassifications </a:t>
            </a:r>
            <a:r>
              <a:rPr lang="en-US" sz="1050" dirty="0">
                <a:latin typeface="Arial" pitchFamily="34" charset="0"/>
                <a:cs typeface="Arial" pitchFamily="34" charset="0"/>
              </a:rPr>
              <a:t>are </a:t>
            </a:r>
            <a:r>
              <a:rPr lang="en-US" sz="1050" u="sng" dirty="0">
                <a:latin typeface="Arial" pitchFamily="34" charset="0"/>
                <a:cs typeface="Arial" pitchFamily="34" charset="0"/>
              </a:rPr>
              <a:t>not</a:t>
            </a:r>
            <a:r>
              <a:rPr lang="en-US" sz="1050" dirty="0">
                <a:latin typeface="Arial" pitchFamily="34" charset="0"/>
                <a:cs typeface="Arial" pitchFamily="34" charset="0"/>
              </a:rPr>
              <a:t> considered Cost Transfers and therefore do not require a PI approval to process. Corrections such as expenditure type, transposition errors, incorrect account numbers and other input errors would fall into this category. Some reclassifications including input errors must be processed by the originating source (i.e. computer store). Please contact your OSP SRM for guidance. </a:t>
            </a:r>
            <a:endParaRPr lang="en-US" sz="1050" u="sng" dirty="0"/>
          </a:p>
          <a:p>
            <a:pPr marL="0" lvl="1">
              <a:spcAft>
                <a:spcPts val="600"/>
              </a:spcAft>
              <a:buClr>
                <a:srgbClr val="008000"/>
              </a:buClr>
              <a:defRPr/>
            </a:pPr>
            <a:r>
              <a:rPr lang="en-US" sz="1050" dirty="0">
                <a:latin typeface="Arial" pitchFamily="34" charset="0"/>
                <a:cs typeface="Arial" pitchFamily="34" charset="0"/>
              </a:rPr>
              <a:t>Transfers within the same project / award may have budget period restrictions. </a:t>
            </a:r>
          </a:p>
          <a:p>
            <a:pPr marL="0" lvl="1">
              <a:spcAft>
                <a:spcPts val="600"/>
              </a:spcAft>
              <a:buClr>
                <a:srgbClr val="008000"/>
              </a:buClr>
              <a:defRPr/>
            </a:pPr>
            <a:r>
              <a:rPr lang="en-US" sz="1050" dirty="0">
                <a:latin typeface="Arial" pitchFamily="34" charset="0"/>
                <a:cs typeface="Arial" pitchFamily="34" charset="0"/>
              </a:rPr>
              <a:t>Note that all transactions under $500, processed within 90 days of the original charge, fall into this category.</a:t>
            </a:r>
          </a:p>
          <a:p>
            <a:pPr marL="0" lvl="1">
              <a:spcAft>
                <a:spcPts val="600"/>
              </a:spcAft>
              <a:buClr>
                <a:srgbClr val="008000"/>
              </a:buClr>
              <a:defRPr/>
            </a:pPr>
            <a:r>
              <a:rPr lang="en-US" sz="1050" dirty="0">
                <a:latin typeface="Arial" pitchFamily="34" charset="0"/>
                <a:cs typeface="Arial" pitchFamily="34" charset="0"/>
              </a:rPr>
              <a:t>(*) Salary of $500 or less (does not include fringe)  (**) see Reallocation / Cost Transfer Calculator (Excel sheet)</a:t>
            </a:r>
          </a:p>
          <a:p>
            <a:pPr marL="0" lvl="1">
              <a:spcAft>
                <a:spcPts val="600"/>
              </a:spcAft>
              <a:buClr>
                <a:srgbClr val="008000"/>
              </a:buClr>
              <a:defRPr/>
            </a:pPr>
            <a:endParaRPr lang="en-US" sz="1050" dirty="0">
              <a:latin typeface="Arial" pitchFamily="34" charset="0"/>
              <a:cs typeface="Arial" pitchFamily="34" charset="0"/>
            </a:endParaRPr>
          </a:p>
        </p:txBody>
      </p:sp>
      <p:sp>
        <p:nvSpPr>
          <p:cNvPr id="25" name="Pentagon 24"/>
          <p:cNvSpPr/>
          <p:nvPr/>
        </p:nvSpPr>
        <p:spPr bwMode="gray">
          <a:xfrm>
            <a:off x="533401" y="4201298"/>
            <a:ext cx="2086113" cy="370701"/>
          </a:xfrm>
          <a:prstGeom prst="homePlate">
            <a:avLst>
              <a:gd name="adj" fmla="val 30908"/>
            </a:avLst>
          </a:prstGeom>
          <a:solidFill>
            <a:schemeClr val="accent6">
              <a:lumMod val="75000"/>
            </a:schemeClr>
          </a:solidFill>
          <a:ln>
            <a:solidFill>
              <a:srgbClr val="008000"/>
            </a:solidFill>
            <a:headEnd/>
            <a:tailEnd/>
          </a:ln>
        </p:spPr>
        <p:style>
          <a:lnRef idx="0">
            <a:schemeClr val="accent1"/>
          </a:lnRef>
          <a:fillRef idx="3">
            <a:schemeClr val="accent1"/>
          </a:fillRef>
          <a:effectRef idx="3">
            <a:schemeClr val="accent1"/>
          </a:effectRef>
          <a:fontRef idx="minor">
            <a:schemeClr val="lt1"/>
          </a:fontRef>
        </p:style>
        <p:txBody>
          <a:bodyPr lIns="45720" rIns="45720" rtlCol="0" anchor="ctr" anchorCtr="1"/>
          <a:lstStyle/>
          <a:p>
            <a:r>
              <a:rPr lang="en-US" sz="1000" b="1" dirty="0">
                <a:solidFill>
                  <a:schemeClr val="bg1"/>
                </a:solidFill>
                <a:latin typeface="Arial" pitchFamily="34" charset="0"/>
                <a:cs typeface="Arial" pitchFamily="34" charset="0"/>
              </a:rPr>
              <a:t>Transaction is within the same PTA Account</a:t>
            </a:r>
          </a:p>
        </p:txBody>
      </p:sp>
      <p:sp>
        <p:nvSpPr>
          <p:cNvPr id="12" name="Pentagon 11"/>
          <p:cNvSpPr/>
          <p:nvPr/>
        </p:nvSpPr>
        <p:spPr bwMode="gray">
          <a:xfrm>
            <a:off x="533401" y="4800600"/>
            <a:ext cx="2086113" cy="381000"/>
          </a:xfrm>
          <a:prstGeom prst="homePlate">
            <a:avLst>
              <a:gd name="adj" fmla="val 30908"/>
            </a:avLst>
          </a:prstGeom>
          <a:solidFill>
            <a:schemeClr val="accent6">
              <a:lumMod val="75000"/>
            </a:schemeClr>
          </a:solidFill>
          <a:ln>
            <a:solidFill>
              <a:srgbClr val="008000"/>
            </a:solidFill>
            <a:headEnd/>
            <a:tailEnd/>
          </a:ln>
        </p:spPr>
        <p:style>
          <a:lnRef idx="0">
            <a:schemeClr val="accent1"/>
          </a:lnRef>
          <a:fillRef idx="3">
            <a:schemeClr val="accent1"/>
          </a:fillRef>
          <a:effectRef idx="3">
            <a:schemeClr val="accent1"/>
          </a:effectRef>
          <a:fontRef idx="minor">
            <a:schemeClr val="lt1"/>
          </a:fontRef>
        </p:style>
        <p:txBody>
          <a:bodyPr lIns="45720" rIns="45720" rtlCol="0" anchor="ctr" anchorCtr="1"/>
          <a:lstStyle/>
          <a:p>
            <a:r>
              <a:rPr lang="en-US" sz="1000" b="1" dirty="0">
                <a:solidFill>
                  <a:schemeClr val="bg1"/>
                </a:solidFill>
                <a:latin typeface="Arial" pitchFamily="34" charset="0"/>
                <a:cs typeface="Arial" pitchFamily="34" charset="0"/>
              </a:rPr>
              <a:t>Transaction is moving from a PTA Account to a G/L Account</a:t>
            </a:r>
          </a:p>
        </p:txBody>
      </p:sp>
      <p:sp>
        <p:nvSpPr>
          <p:cNvPr id="15" name="Pentagon 14"/>
          <p:cNvSpPr/>
          <p:nvPr/>
        </p:nvSpPr>
        <p:spPr bwMode="gray">
          <a:xfrm>
            <a:off x="533401" y="1371600"/>
            <a:ext cx="2096200" cy="457200"/>
          </a:xfrm>
          <a:prstGeom prst="homePlate">
            <a:avLst>
              <a:gd name="adj" fmla="val 30908"/>
            </a:avLst>
          </a:prstGeom>
          <a:solidFill>
            <a:schemeClr val="accent6">
              <a:lumMod val="75000"/>
            </a:schemeClr>
          </a:solidFill>
          <a:ln>
            <a:solidFill>
              <a:srgbClr val="008000"/>
            </a:solidFill>
            <a:headEnd/>
            <a:tailEnd/>
          </a:ln>
        </p:spPr>
        <p:style>
          <a:lnRef idx="0">
            <a:schemeClr val="accent1"/>
          </a:lnRef>
          <a:fillRef idx="3">
            <a:schemeClr val="accent1"/>
          </a:fillRef>
          <a:effectRef idx="3">
            <a:schemeClr val="accent1"/>
          </a:effectRef>
          <a:fontRef idx="minor">
            <a:schemeClr val="lt1"/>
          </a:fontRef>
        </p:style>
        <p:txBody>
          <a:bodyPr lIns="45720" rIns="45720" rtlCol="0" anchor="ctr" anchorCtr="1"/>
          <a:lstStyle/>
          <a:p>
            <a:pPr eaLnBrk="0" hangingPunct="0">
              <a:lnSpc>
                <a:spcPct val="106000"/>
              </a:lnSpc>
            </a:pPr>
            <a:r>
              <a:rPr lang="en-US" sz="1000" b="1" dirty="0">
                <a:solidFill>
                  <a:schemeClr val="bg1"/>
                </a:solidFill>
                <a:latin typeface="Arial" pitchFamily="34" charset="0"/>
                <a:cs typeface="Arial" pitchFamily="34" charset="0"/>
              </a:rPr>
              <a:t>Transaction for any dollar amount that is being moved to or from a PTA Account</a:t>
            </a:r>
          </a:p>
        </p:txBody>
      </p:sp>
      <p:sp>
        <p:nvSpPr>
          <p:cNvPr id="3" name="TextBox 2"/>
          <p:cNvSpPr txBox="1"/>
          <p:nvPr/>
        </p:nvSpPr>
        <p:spPr>
          <a:xfrm>
            <a:off x="457200" y="1094601"/>
            <a:ext cx="1732805" cy="307777"/>
          </a:xfrm>
          <a:prstGeom prst="rect">
            <a:avLst/>
          </a:prstGeom>
          <a:noFill/>
        </p:spPr>
        <p:txBody>
          <a:bodyPr wrap="square" rtlCol="0">
            <a:spAutoFit/>
          </a:bodyPr>
          <a:lstStyle/>
          <a:p>
            <a:r>
              <a:rPr lang="en-US" sz="1400" dirty="0"/>
              <a:t>Scenario 1</a:t>
            </a:r>
          </a:p>
        </p:txBody>
      </p:sp>
      <p:sp>
        <p:nvSpPr>
          <p:cNvPr id="17" name="TextBox 16"/>
          <p:cNvSpPr txBox="1"/>
          <p:nvPr/>
        </p:nvSpPr>
        <p:spPr>
          <a:xfrm>
            <a:off x="476995" y="3371697"/>
            <a:ext cx="1732805" cy="307777"/>
          </a:xfrm>
          <a:prstGeom prst="rect">
            <a:avLst/>
          </a:prstGeom>
          <a:noFill/>
        </p:spPr>
        <p:txBody>
          <a:bodyPr wrap="square" rtlCol="0">
            <a:spAutoFit/>
          </a:bodyPr>
          <a:lstStyle/>
          <a:p>
            <a:r>
              <a:rPr lang="en-US" sz="1400" dirty="0"/>
              <a:t>Scenario 4</a:t>
            </a:r>
          </a:p>
        </p:txBody>
      </p:sp>
      <p:sp>
        <p:nvSpPr>
          <p:cNvPr id="19" name="Pentagon 18"/>
          <p:cNvSpPr/>
          <p:nvPr/>
        </p:nvSpPr>
        <p:spPr bwMode="gray">
          <a:xfrm>
            <a:off x="533402" y="2057400"/>
            <a:ext cx="2096200" cy="636721"/>
          </a:xfrm>
          <a:prstGeom prst="homePlate">
            <a:avLst>
              <a:gd name="adj" fmla="val 30908"/>
            </a:avLst>
          </a:prstGeom>
          <a:solidFill>
            <a:schemeClr val="accent6">
              <a:lumMod val="75000"/>
            </a:schemeClr>
          </a:solidFill>
          <a:ln>
            <a:solidFill>
              <a:srgbClr val="008000"/>
            </a:solidFill>
            <a:headEnd/>
            <a:tailEnd/>
          </a:ln>
        </p:spPr>
        <p:style>
          <a:lnRef idx="0">
            <a:schemeClr val="accent1"/>
          </a:lnRef>
          <a:fillRef idx="3">
            <a:schemeClr val="accent1"/>
          </a:fillRef>
          <a:effectRef idx="3">
            <a:schemeClr val="accent1"/>
          </a:effectRef>
          <a:fontRef idx="minor">
            <a:schemeClr val="lt1"/>
          </a:fontRef>
        </p:style>
        <p:txBody>
          <a:bodyPr lIns="45720" rIns="45720" rtlCol="0" anchor="ctr" anchorCtr="1"/>
          <a:lstStyle/>
          <a:p>
            <a:pPr eaLnBrk="0" hangingPunct="0">
              <a:lnSpc>
                <a:spcPct val="106000"/>
              </a:lnSpc>
            </a:pPr>
            <a:r>
              <a:rPr lang="en-US" sz="1000" b="1" dirty="0">
                <a:solidFill>
                  <a:schemeClr val="bg1"/>
                </a:solidFill>
                <a:latin typeface="Arial" pitchFamily="34" charset="0"/>
                <a:cs typeface="Arial" pitchFamily="34" charset="0"/>
              </a:rPr>
              <a:t>Re-class among multi project/task combo within same Award  and is within that annual budget period</a:t>
            </a:r>
          </a:p>
        </p:txBody>
      </p:sp>
      <p:sp>
        <p:nvSpPr>
          <p:cNvPr id="20" name="Pentagon 19"/>
          <p:cNvSpPr/>
          <p:nvPr/>
        </p:nvSpPr>
        <p:spPr bwMode="gray">
          <a:xfrm>
            <a:off x="533401" y="2960687"/>
            <a:ext cx="2086113" cy="411010"/>
          </a:xfrm>
          <a:prstGeom prst="homePlate">
            <a:avLst>
              <a:gd name="adj" fmla="val 30908"/>
            </a:avLst>
          </a:prstGeom>
          <a:solidFill>
            <a:schemeClr val="accent6">
              <a:lumMod val="75000"/>
            </a:schemeClr>
          </a:solidFill>
          <a:ln>
            <a:solidFill>
              <a:srgbClr val="008000"/>
            </a:solidFill>
            <a:headEnd/>
            <a:tailEnd/>
          </a:ln>
        </p:spPr>
        <p:style>
          <a:lnRef idx="0">
            <a:schemeClr val="accent1"/>
          </a:lnRef>
          <a:fillRef idx="3">
            <a:schemeClr val="accent1"/>
          </a:fillRef>
          <a:effectRef idx="3">
            <a:schemeClr val="accent1"/>
          </a:effectRef>
          <a:fontRef idx="minor">
            <a:schemeClr val="lt1"/>
          </a:fontRef>
        </p:style>
        <p:txBody>
          <a:bodyPr lIns="45720" rIns="45720" rtlCol="0" anchor="ctr" anchorCtr="1"/>
          <a:lstStyle/>
          <a:p>
            <a:pPr eaLnBrk="0" hangingPunct="0">
              <a:lnSpc>
                <a:spcPct val="106000"/>
              </a:lnSpc>
            </a:pPr>
            <a:r>
              <a:rPr lang="en-US" sz="1000" b="1" dirty="0">
                <a:solidFill>
                  <a:schemeClr val="bg1"/>
                </a:solidFill>
                <a:latin typeface="Arial" pitchFamily="34" charset="0"/>
                <a:cs typeface="Arial" pitchFamily="34" charset="0"/>
              </a:rPr>
              <a:t>Re-class within a PTA Account to correct an expenditure type</a:t>
            </a:r>
          </a:p>
        </p:txBody>
      </p:sp>
      <p:sp>
        <p:nvSpPr>
          <p:cNvPr id="21" name="TextBox 20"/>
          <p:cNvSpPr txBox="1"/>
          <p:nvPr/>
        </p:nvSpPr>
        <p:spPr>
          <a:xfrm>
            <a:off x="465450" y="1796534"/>
            <a:ext cx="1401650" cy="446276"/>
          </a:xfrm>
          <a:prstGeom prst="rect">
            <a:avLst/>
          </a:prstGeom>
          <a:noFill/>
        </p:spPr>
        <p:txBody>
          <a:bodyPr wrap="square" rtlCol="0">
            <a:spAutoFit/>
          </a:bodyPr>
          <a:lstStyle/>
          <a:p>
            <a:r>
              <a:rPr lang="en-US" sz="1400" dirty="0"/>
              <a:t>Scenario 2</a:t>
            </a:r>
          </a:p>
          <a:p>
            <a:endParaRPr lang="en-US" sz="900" dirty="0"/>
          </a:p>
        </p:txBody>
      </p:sp>
      <p:sp>
        <p:nvSpPr>
          <p:cNvPr id="26" name="TextBox 25"/>
          <p:cNvSpPr txBox="1"/>
          <p:nvPr/>
        </p:nvSpPr>
        <p:spPr>
          <a:xfrm>
            <a:off x="467097" y="2694122"/>
            <a:ext cx="1656605" cy="307777"/>
          </a:xfrm>
          <a:prstGeom prst="rect">
            <a:avLst/>
          </a:prstGeom>
          <a:noFill/>
        </p:spPr>
        <p:txBody>
          <a:bodyPr wrap="square" rtlCol="0">
            <a:spAutoFit/>
          </a:bodyPr>
          <a:lstStyle/>
          <a:p>
            <a:r>
              <a:rPr lang="en-US" sz="1400" dirty="0"/>
              <a:t>Scenario 3</a:t>
            </a:r>
          </a:p>
        </p:txBody>
      </p:sp>
      <p:sp>
        <p:nvSpPr>
          <p:cNvPr id="27" name="TextBox 26"/>
          <p:cNvSpPr txBox="1"/>
          <p:nvPr/>
        </p:nvSpPr>
        <p:spPr>
          <a:xfrm>
            <a:off x="503350" y="4539734"/>
            <a:ext cx="1524000" cy="446276"/>
          </a:xfrm>
          <a:prstGeom prst="rect">
            <a:avLst/>
          </a:prstGeom>
          <a:noFill/>
        </p:spPr>
        <p:txBody>
          <a:bodyPr wrap="square" rtlCol="0">
            <a:spAutoFit/>
          </a:bodyPr>
          <a:lstStyle/>
          <a:p>
            <a:r>
              <a:rPr lang="en-US" sz="1400" dirty="0"/>
              <a:t>Scenario 6</a:t>
            </a:r>
          </a:p>
          <a:p>
            <a:endParaRPr lang="en-US" sz="900" dirty="0"/>
          </a:p>
        </p:txBody>
      </p:sp>
      <p:sp>
        <p:nvSpPr>
          <p:cNvPr id="28" name="TextBox 27"/>
          <p:cNvSpPr txBox="1"/>
          <p:nvPr/>
        </p:nvSpPr>
        <p:spPr>
          <a:xfrm>
            <a:off x="484651" y="3924300"/>
            <a:ext cx="1363248" cy="307777"/>
          </a:xfrm>
          <a:prstGeom prst="rect">
            <a:avLst/>
          </a:prstGeom>
          <a:noFill/>
        </p:spPr>
        <p:txBody>
          <a:bodyPr wrap="square" rtlCol="0">
            <a:spAutoFit/>
          </a:bodyPr>
          <a:lstStyle/>
          <a:p>
            <a:r>
              <a:rPr lang="en-US" sz="1400" dirty="0"/>
              <a:t>Scenario 5</a:t>
            </a:r>
          </a:p>
        </p:txBody>
      </p:sp>
    </p:spTree>
    <p:extLst>
      <p:ext uri="{BB962C8B-B14F-4D97-AF65-F5344CB8AC3E}">
        <p14:creationId xmlns:p14="http://schemas.microsoft.com/office/powerpoint/2010/main" val="2250581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170" y="381000"/>
            <a:ext cx="8345487" cy="343466"/>
          </a:xfrm>
        </p:spPr>
        <p:txBody>
          <a:bodyPr>
            <a:noAutofit/>
          </a:bodyPr>
          <a:lstStyle/>
          <a:p>
            <a:pPr algn="l"/>
            <a:r>
              <a:rPr lang="en-US" sz="2400" dirty="0"/>
              <a:t>Reallocation of Charges Involving Sponsored Funds</a:t>
            </a:r>
          </a:p>
        </p:txBody>
      </p:sp>
      <p:sp>
        <p:nvSpPr>
          <p:cNvPr id="29" name="Text Placeholder 9"/>
          <p:cNvSpPr txBox="1">
            <a:spLocks/>
          </p:cNvSpPr>
          <p:nvPr/>
        </p:nvSpPr>
        <p:spPr bwMode="gray">
          <a:xfrm>
            <a:off x="237532" y="6382245"/>
            <a:ext cx="8677868" cy="318490"/>
          </a:xfrm>
          <a:prstGeom prst="rect">
            <a:avLst/>
          </a:prstGeom>
          <a:solidFill>
            <a:schemeClr val="bg2">
              <a:lumMod val="90000"/>
              <a:alpha val="60000"/>
            </a:schemeClr>
          </a:solidFill>
          <a:ln>
            <a:solidFill>
              <a:srgbClr val="008000"/>
            </a:solidFill>
            <a:headEnd/>
            <a:tailEnd/>
          </a:ln>
          <a:effectLst/>
        </p:spPr>
        <p:style>
          <a:lnRef idx="1">
            <a:schemeClr val="accent2"/>
          </a:lnRef>
          <a:fillRef idx="2">
            <a:schemeClr val="accent2"/>
          </a:fillRef>
          <a:effectRef idx="1">
            <a:schemeClr val="accent2"/>
          </a:effectRef>
          <a:fontRef idx="minor">
            <a:schemeClr val="dk1"/>
          </a:fontRef>
        </p:style>
        <p:txBody>
          <a:bodyPr vert="horz" wrap="square" lIns="91440" tIns="91440" rIns="91440" bIns="91440" numCol="1" anchor="t" anchorCtr="0" compatLnSpc="1">
            <a:prstTxWarp prst="textNoShape">
              <a:avLst/>
            </a:prstTxWarp>
          </a:bodyPr>
          <a:lstStyle/>
          <a:p>
            <a:pPr marL="0" lvl="1">
              <a:spcAft>
                <a:spcPts val="600"/>
              </a:spcAft>
              <a:buClr>
                <a:srgbClr val="008000"/>
              </a:buClr>
              <a:defRPr/>
            </a:pPr>
            <a:r>
              <a:rPr lang="en-US" sz="1200" dirty="0">
                <a:latin typeface="Arial" pitchFamily="34" charset="0"/>
                <a:cs typeface="Arial" pitchFamily="34" charset="0"/>
              </a:rPr>
              <a:t>(**) see Reallocation / Cost Transfer Calculator (Excel sheet)</a:t>
            </a:r>
          </a:p>
        </p:txBody>
      </p:sp>
      <p:sp>
        <p:nvSpPr>
          <p:cNvPr id="30" name="Rectangle 29"/>
          <p:cNvSpPr/>
          <p:nvPr/>
        </p:nvSpPr>
        <p:spPr bwMode="gray">
          <a:xfrm>
            <a:off x="242911" y="909502"/>
            <a:ext cx="361507" cy="4043497"/>
          </a:xfrm>
          <a:prstGeom prst="rect">
            <a:avLst/>
          </a:prstGeom>
          <a:solidFill>
            <a:srgbClr val="2A6C12"/>
          </a:solidFill>
          <a:ln w="3175" cap="rnd" algn="ctr">
            <a:solidFill>
              <a:srgbClr val="008000"/>
            </a:solidFill>
            <a:miter lim="800000"/>
            <a:headEnd/>
            <a:tailEnd/>
          </a:ln>
        </p:spPr>
        <p:txBody>
          <a:bodyPr vert="vert270" lIns="182880" rtlCol="0" anchor="ctr" anchorCtr="1"/>
          <a:lstStyle/>
          <a:p>
            <a:pPr algn="ctr" eaLnBrk="0" hangingPunct="0">
              <a:lnSpc>
                <a:spcPct val="106000"/>
              </a:lnSpc>
            </a:pPr>
            <a:r>
              <a:rPr lang="en-US" sz="1400" b="1" dirty="0">
                <a:solidFill>
                  <a:schemeClr val="bg1"/>
                </a:solidFill>
                <a:latin typeface="Arial" pitchFamily="34" charset="0"/>
                <a:cs typeface="Arial" pitchFamily="34" charset="0"/>
              </a:rPr>
              <a:t>Cost Transfer</a:t>
            </a:r>
          </a:p>
        </p:txBody>
      </p:sp>
      <p:sp>
        <p:nvSpPr>
          <p:cNvPr id="17" name="Chevron 16"/>
          <p:cNvSpPr/>
          <p:nvPr/>
        </p:nvSpPr>
        <p:spPr bwMode="gray">
          <a:xfrm>
            <a:off x="705594" y="1200397"/>
            <a:ext cx="2418605" cy="790733"/>
          </a:xfrm>
          <a:prstGeom prst="chevron">
            <a:avLst>
              <a:gd name="adj" fmla="val 30925"/>
            </a:avLst>
          </a:prstGeom>
          <a:solidFill>
            <a:srgbClr val="006600"/>
          </a:solidFill>
          <a:ln>
            <a:solidFill>
              <a:srgbClr val="008000"/>
            </a:solidFill>
            <a:headEnd/>
            <a:tailEnd/>
          </a:ln>
        </p:spPr>
        <p:style>
          <a:lnRef idx="0">
            <a:schemeClr val="accent1"/>
          </a:lnRef>
          <a:fillRef idx="3">
            <a:schemeClr val="accent1"/>
          </a:fillRef>
          <a:effectRef idx="3">
            <a:schemeClr val="accent1"/>
          </a:effectRef>
          <a:fontRef idx="minor">
            <a:schemeClr val="lt1"/>
          </a:fontRef>
        </p:style>
        <p:txBody>
          <a:bodyPr lIns="45720" rIns="45720" rtlCol="0" anchor="ctr" anchorCtr="1"/>
          <a:lstStyle/>
          <a:p>
            <a:pPr eaLnBrk="0" hangingPunct="0">
              <a:lnSpc>
                <a:spcPct val="106000"/>
              </a:lnSpc>
            </a:pPr>
            <a:r>
              <a:rPr lang="en-US" sz="1200" b="1" dirty="0">
                <a:latin typeface="Arial" pitchFamily="34" charset="0"/>
                <a:cs typeface="Arial" pitchFamily="34" charset="0"/>
              </a:rPr>
              <a:t>Not yet over 90 days and over $500</a:t>
            </a:r>
            <a:endParaRPr lang="en-US" sz="1200" b="1" dirty="0">
              <a:solidFill>
                <a:schemeClr val="bg1"/>
              </a:solidFill>
              <a:latin typeface="Arial" pitchFamily="34" charset="0"/>
              <a:cs typeface="Arial" pitchFamily="34" charset="0"/>
            </a:endParaRPr>
          </a:p>
        </p:txBody>
      </p:sp>
      <p:sp>
        <p:nvSpPr>
          <p:cNvPr id="18" name="Chevron 17"/>
          <p:cNvSpPr/>
          <p:nvPr/>
        </p:nvSpPr>
        <p:spPr bwMode="gray">
          <a:xfrm>
            <a:off x="685800" y="3886200"/>
            <a:ext cx="2438399" cy="990600"/>
          </a:xfrm>
          <a:prstGeom prst="chevron">
            <a:avLst>
              <a:gd name="adj" fmla="val 30925"/>
            </a:avLst>
          </a:prstGeom>
          <a:solidFill>
            <a:schemeClr val="accent2">
              <a:lumMod val="75000"/>
            </a:schemeClr>
          </a:solidFill>
          <a:ln>
            <a:solidFill>
              <a:srgbClr val="008000"/>
            </a:solidFill>
            <a:headEnd/>
            <a:tailEnd/>
          </a:ln>
        </p:spPr>
        <p:style>
          <a:lnRef idx="0">
            <a:schemeClr val="accent1"/>
          </a:lnRef>
          <a:fillRef idx="3">
            <a:schemeClr val="accent1"/>
          </a:fillRef>
          <a:effectRef idx="3">
            <a:schemeClr val="accent1"/>
          </a:effectRef>
          <a:fontRef idx="minor">
            <a:schemeClr val="lt1"/>
          </a:fontRef>
        </p:style>
        <p:txBody>
          <a:bodyPr lIns="45720" rIns="45720" rtlCol="0" anchor="ctr" anchorCtr="1"/>
          <a:lstStyle/>
          <a:p>
            <a:pPr eaLnBrk="0" hangingPunct="0">
              <a:lnSpc>
                <a:spcPct val="106000"/>
              </a:lnSpc>
            </a:pPr>
            <a:r>
              <a:rPr lang="en-US" sz="1200" b="1" dirty="0">
                <a:solidFill>
                  <a:schemeClr val="bg1"/>
                </a:solidFill>
                <a:latin typeface="Arial" pitchFamily="34" charset="0"/>
                <a:cs typeface="Arial" pitchFamily="34" charset="0"/>
              </a:rPr>
              <a:t>Correction not made in first accounting period, is over 90 days (**)</a:t>
            </a:r>
          </a:p>
        </p:txBody>
      </p:sp>
      <p:sp>
        <p:nvSpPr>
          <p:cNvPr id="19" name="Rounded Rectangle 18"/>
          <p:cNvSpPr/>
          <p:nvPr/>
        </p:nvSpPr>
        <p:spPr bwMode="gray">
          <a:xfrm>
            <a:off x="3143863" y="756793"/>
            <a:ext cx="5804517" cy="3056624"/>
          </a:xfrm>
          <a:prstGeom prst="roundRect">
            <a:avLst>
              <a:gd name="adj" fmla="val 7132"/>
            </a:avLst>
          </a:prstGeom>
          <a:solidFill>
            <a:schemeClr val="accent3">
              <a:lumMod val="60000"/>
              <a:lumOff val="40000"/>
            </a:schemeClr>
          </a:solidFill>
          <a:ln>
            <a:solidFill>
              <a:srgbClr val="008000"/>
            </a:solidFill>
            <a:headEnd/>
            <a:tailEnd/>
          </a:ln>
        </p:spPr>
        <p:style>
          <a:lnRef idx="0">
            <a:schemeClr val="accent1"/>
          </a:lnRef>
          <a:fillRef idx="3">
            <a:schemeClr val="accent1"/>
          </a:fillRef>
          <a:effectRef idx="3">
            <a:schemeClr val="accent1"/>
          </a:effectRef>
          <a:fontRef idx="minor">
            <a:schemeClr val="lt1"/>
          </a:fontRef>
        </p:style>
        <p:txBody>
          <a:bodyPr lIns="45720" rIns="45720" rtlCol="0" anchor="ctr" anchorCtr="1"/>
          <a:lstStyle/>
          <a:p>
            <a:pPr eaLnBrk="0" hangingPunct="0">
              <a:lnSpc>
                <a:spcPct val="106000"/>
              </a:lnSpc>
            </a:pPr>
            <a:r>
              <a:rPr lang="en-US" sz="1100" b="1" dirty="0">
                <a:solidFill>
                  <a:schemeClr val="tx1"/>
                </a:solidFill>
                <a:latin typeface="Arial" pitchFamily="34" charset="0"/>
                <a:cs typeface="Arial" pitchFamily="34" charset="0"/>
              </a:rPr>
              <a:t>PROCESS: </a:t>
            </a:r>
          </a:p>
          <a:p>
            <a:pPr eaLnBrk="0" hangingPunct="0">
              <a:lnSpc>
                <a:spcPct val="106000"/>
              </a:lnSpc>
            </a:pPr>
            <a:r>
              <a:rPr lang="en-US" sz="1050" b="1" dirty="0">
                <a:solidFill>
                  <a:schemeClr val="tx1"/>
                </a:solidFill>
                <a:latin typeface="Arial" pitchFamily="34" charset="0"/>
                <a:cs typeface="Arial" pitchFamily="34" charset="0"/>
              </a:rPr>
              <a:t>Comp and Non-Comp: </a:t>
            </a:r>
          </a:p>
          <a:p>
            <a:pPr marL="171450" indent="-171450" eaLnBrk="0" hangingPunct="0">
              <a:lnSpc>
                <a:spcPct val="106000"/>
              </a:lnSpc>
              <a:buFont typeface="Arial" panose="020B0604020202020204" pitchFamily="34" charset="0"/>
              <a:buChar char="•"/>
            </a:pPr>
            <a:r>
              <a:rPr lang="en-US" sz="1050" dirty="0">
                <a:solidFill>
                  <a:schemeClr val="tx1"/>
                </a:solidFill>
                <a:latin typeface="Arial" pitchFamily="34" charset="0"/>
                <a:cs typeface="Arial" pitchFamily="34" charset="0"/>
              </a:rPr>
              <a:t>If compensation, submitter fills out a Wage Transfer e-Form in </a:t>
            </a:r>
            <a:r>
              <a:rPr lang="en-US" sz="1050" dirty="0" err="1">
                <a:solidFill>
                  <a:schemeClr val="tx1"/>
                </a:solidFill>
                <a:latin typeface="Arial" pitchFamily="34" charset="0"/>
                <a:cs typeface="Arial" pitchFamily="34" charset="0"/>
              </a:rPr>
              <a:t>OnBase</a:t>
            </a:r>
            <a:endParaRPr lang="en-US" sz="1050" dirty="0">
              <a:solidFill>
                <a:schemeClr val="tx1"/>
              </a:solidFill>
              <a:latin typeface="Arial" pitchFamily="34" charset="0"/>
              <a:cs typeface="Arial" pitchFamily="34" charset="0"/>
            </a:endParaRPr>
          </a:p>
          <a:p>
            <a:pPr marL="171450" indent="-171450" eaLnBrk="0" hangingPunct="0">
              <a:lnSpc>
                <a:spcPct val="106000"/>
              </a:lnSpc>
              <a:buFont typeface="Arial" panose="020B0604020202020204" pitchFamily="34" charset="0"/>
              <a:buChar char="•"/>
            </a:pPr>
            <a:r>
              <a:rPr lang="en-US" sz="1050" dirty="0">
                <a:solidFill>
                  <a:schemeClr val="tx1"/>
                </a:solidFill>
                <a:latin typeface="Arial" pitchFamily="34" charset="0"/>
                <a:cs typeface="Arial" pitchFamily="34" charset="0"/>
              </a:rPr>
              <a:t>If non-compensation, submitter fills out Corrections, Journals and Cost Transfer e-Form in </a:t>
            </a:r>
            <a:r>
              <a:rPr lang="en-US" sz="1050" dirty="0" err="1">
                <a:solidFill>
                  <a:schemeClr val="tx1"/>
                </a:solidFill>
                <a:latin typeface="Arial" pitchFamily="34" charset="0"/>
                <a:cs typeface="Arial" pitchFamily="34" charset="0"/>
              </a:rPr>
              <a:t>OnBase</a:t>
            </a:r>
            <a:r>
              <a:rPr lang="en-US" sz="1050" dirty="0">
                <a:solidFill>
                  <a:schemeClr val="tx1"/>
                </a:solidFill>
                <a:latin typeface="Arial" pitchFamily="34" charset="0"/>
                <a:cs typeface="Arial" pitchFamily="34" charset="0"/>
              </a:rPr>
              <a:t> </a:t>
            </a:r>
          </a:p>
          <a:p>
            <a:pPr marL="171450" indent="-171450" eaLnBrk="0" hangingPunct="0">
              <a:lnSpc>
                <a:spcPct val="106000"/>
              </a:lnSpc>
              <a:buFont typeface="Arial" panose="020B0604020202020204" pitchFamily="34" charset="0"/>
              <a:buChar char="•"/>
            </a:pPr>
            <a:r>
              <a:rPr lang="en-US" sz="1050" dirty="0">
                <a:solidFill>
                  <a:schemeClr val="tx1"/>
                </a:solidFill>
                <a:latin typeface="Arial" pitchFamily="34" charset="0"/>
                <a:cs typeface="Arial" pitchFamily="34" charset="0"/>
              </a:rPr>
              <a:t>On the Wage Transfer e-Form, fill out the </a:t>
            </a:r>
            <a:r>
              <a:rPr lang="en-US" sz="1050" b="1" dirty="0">
                <a:solidFill>
                  <a:schemeClr val="tx1"/>
                </a:solidFill>
                <a:latin typeface="Arial" pitchFamily="34" charset="0"/>
                <a:cs typeface="Arial" pitchFamily="34" charset="0"/>
              </a:rPr>
              <a:t>Transfer From</a:t>
            </a:r>
            <a:r>
              <a:rPr lang="en-US" sz="1050" dirty="0">
                <a:solidFill>
                  <a:schemeClr val="tx1"/>
                </a:solidFill>
                <a:latin typeface="Arial" pitchFamily="34" charset="0"/>
                <a:cs typeface="Arial" pitchFamily="34" charset="0"/>
              </a:rPr>
              <a:t>, </a:t>
            </a:r>
            <a:r>
              <a:rPr lang="en-US" sz="1050" b="1" dirty="0">
                <a:solidFill>
                  <a:schemeClr val="tx1"/>
                </a:solidFill>
                <a:latin typeface="Arial" pitchFamily="34" charset="0"/>
                <a:cs typeface="Arial" pitchFamily="34" charset="0"/>
              </a:rPr>
              <a:t>Transfer To </a:t>
            </a:r>
            <a:r>
              <a:rPr lang="en-US" sz="1050" dirty="0">
                <a:solidFill>
                  <a:schemeClr val="tx1"/>
                </a:solidFill>
                <a:latin typeface="Arial" pitchFamily="34" charset="0"/>
                <a:cs typeface="Arial" pitchFamily="34" charset="0"/>
              </a:rPr>
              <a:t>and </a:t>
            </a:r>
            <a:r>
              <a:rPr lang="en-US" sz="1050" b="1" dirty="0">
                <a:solidFill>
                  <a:schemeClr val="tx1"/>
                </a:solidFill>
                <a:latin typeface="Arial" pitchFamily="34" charset="0"/>
                <a:cs typeface="Arial" pitchFamily="34" charset="0"/>
              </a:rPr>
              <a:t>Dollar Amounts </a:t>
            </a:r>
            <a:endParaRPr lang="en-US" sz="1050" dirty="0">
              <a:solidFill>
                <a:schemeClr val="tx1"/>
              </a:solidFill>
              <a:latin typeface="Arial" pitchFamily="34" charset="0"/>
              <a:cs typeface="Arial" pitchFamily="34" charset="0"/>
            </a:endParaRPr>
          </a:p>
          <a:p>
            <a:pPr marL="171450" indent="-171450" eaLnBrk="0" hangingPunct="0">
              <a:lnSpc>
                <a:spcPct val="106000"/>
              </a:lnSpc>
              <a:buFont typeface="Arial" panose="020B0604020202020204" pitchFamily="34" charset="0"/>
              <a:buChar char="•"/>
            </a:pPr>
            <a:r>
              <a:rPr lang="en-US" sz="1050" dirty="0">
                <a:solidFill>
                  <a:schemeClr val="tx1"/>
                </a:solidFill>
                <a:latin typeface="Arial" pitchFamily="34" charset="0"/>
                <a:cs typeface="Arial" pitchFamily="34" charset="0"/>
              </a:rPr>
              <a:t>On the Cost Transfer e-Form, you do not fill in the </a:t>
            </a:r>
            <a:r>
              <a:rPr lang="en-US" sz="1050" b="1" dirty="0">
                <a:solidFill>
                  <a:schemeClr val="tx1"/>
                </a:solidFill>
                <a:latin typeface="Arial" pitchFamily="34" charset="0"/>
                <a:cs typeface="Arial" pitchFamily="34" charset="0"/>
              </a:rPr>
              <a:t>Transfer From</a:t>
            </a:r>
            <a:r>
              <a:rPr lang="en-US" sz="1050" dirty="0">
                <a:solidFill>
                  <a:schemeClr val="tx1"/>
                </a:solidFill>
                <a:latin typeface="Arial" pitchFamily="34" charset="0"/>
                <a:cs typeface="Arial" pitchFamily="34" charset="0"/>
              </a:rPr>
              <a:t>, </a:t>
            </a:r>
            <a:r>
              <a:rPr lang="en-US" sz="1050" b="1" dirty="0">
                <a:solidFill>
                  <a:schemeClr val="tx1"/>
                </a:solidFill>
                <a:latin typeface="Arial" pitchFamily="34" charset="0"/>
                <a:cs typeface="Arial" pitchFamily="34" charset="0"/>
              </a:rPr>
              <a:t>Transfer To </a:t>
            </a:r>
            <a:r>
              <a:rPr lang="en-US" sz="1050" dirty="0">
                <a:solidFill>
                  <a:schemeClr val="tx1"/>
                </a:solidFill>
                <a:latin typeface="Arial" pitchFamily="34" charset="0"/>
                <a:cs typeface="Arial" pitchFamily="34" charset="0"/>
              </a:rPr>
              <a:t>and </a:t>
            </a:r>
            <a:r>
              <a:rPr lang="en-US" sz="1050" b="1" dirty="0">
                <a:solidFill>
                  <a:schemeClr val="tx1"/>
                </a:solidFill>
                <a:latin typeface="Arial" pitchFamily="34" charset="0"/>
                <a:cs typeface="Arial" pitchFamily="34" charset="0"/>
              </a:rPr>
              <a:t>Dollar Amounts</a:t>
            </a:r>
            <a:r>
              <a:rPr lang="en-US" sz="1050" dirty="0">
                <a:solidFill>
                  <a:schemeClr val="tx1"/>
                </a:solidFill>
                <a:latin typeface="Arial" pitchFamily="34" charset="0"/>
                <a:cs typeface="Arial" pitchFamily="34" charset="0"/>
              </a:rPr>
              <a:t>, you instead attach the Excel version of the Cost Transfer SPUD Journal to the  e-Form</a:t>
            </a:r>
          </a:p>
          <a:p>
            <a:pPr marL="171450" indent="-171450" eaLnBrk="0" hangingPunct="0">
              <a:lnSpc>
                <a:spcPct val="106000"/>
              </a:lnSpc>
              <a:buFont typeface="Arial" panose="020B0604020202020204" pitchFamily="34" charset="0"/>
              <a:buChar char="•"/>
            </a:pPr>
            <a:r>
              <a:rPr lang="en-US" sz="1050" dirty="0">
                <a:solidFill>
                  <a:schemeClr val="tx1"/>
                </a:solidFill>
                <a:latin typeface="Arial" pitchFamily="34" charset="0"/>
                <a:cs typeface="Arial" pitchFamily="34" charset="0"/>
              </a:rPr>
              <a:t>Fill in the </a:t>
            </a:r>
            <a:r>
              <a:rPr lang="en-US" sz="1050" b="1" dirty="0">
                <a:solidFill>
                  <a:schemeClr val="tx1"/>
                </a:solidFill>
                <a:latin typeface="Arial" pitchFamily="34" charset="0"/>
                <a:cs typeface="Arial" pitchFamily="34" charset="0"/>
              </a:rPr>
              <a:t>Reason for Transfers Box </a:t>
            </a:r>
            <a:r>
              <a:rPr lang="en-US" sz="1050" dirty="0">
                <a:solidFill>
                  <a:schemeClr val="tx1"/>
                </a:solidFill>
                <a:latin typeface="Arial" pitchFamily="34" charset="0"/>
                <a:cs typeface="Arial" pitchFamily="34" charset="0"/>
              </a:rPr>
              <a:t>along with answering questions 1 &amp; 2 in the Wage Transfer e-Form and Cost Transfer e-Form</a:t>
            </a:r>
          </a:p>
          <a:p>
            <a:pPr marL="171450" indent="-171450" eaLnBrk="0" hangingPunct="0">
              <a:lnSpc>
                <a:spcPct val="106000"/>
              </a:lnSpc>
              <a:buFont typeface="Arial" panose="020B0604020202020204" pitchFamily="34" charset="0"/>
              <a:buChar char="•"/>
            </a:pPr>
            <a:r>
              <a:rPr lang="en-US" sz="1050" dirty="0">
                <a:solidFill>
                  <a:schemeClr val="tx1"/>
                </a:solidFill>
                <a:latin typeface="Arial" pitchFamily="34" charset="0"/>
                <a:cs typeface="Arial" pitchFamily="34" charset="0"/>
              </a:rPr>
              <a:t>Attach supporting documentation in the e-Form for Wage Transfers and Cost Transfers</a:t>
            </a:r>
          </a:p>
          <a:p>
            <a:pPr marL="171450" indent="-171450" eaLnBrk="0" hangingPunct="0">
              <a:lnSpc>
                <a:spcPct val="106000"/>
              </a:lnSpc>
              <a:buFont typeface="Arial" panose="020B0604020202020204" pitchFamily="34" charset="0"/>
              <a:buChar char="•"/>
            </a:pPr>
            <a:r>
              <a:rPr lang="en-US" sz="1050" dirty="0">
                <a:solidFill>
                  <a:schemeClr val="tx1"/>
                </a:solidFill>
                <a:latin typeface="Arial" pitchFamily="34" charset="0"/>
                <a:cs typeface="Arial" pitchFamily="34" charset="0"/>
              </a:rPr>
              <a:t>Assign PI(s) and OSP SRM to approve Wage Transfers and Cost Transfers   </a:t>
            </a:r>
          </a:p>
          <a:p>
            <a:pPr marL="171450" indent="-171450" eaLnBrk="0" hangingPunct="0">
              <a:lnSpc>
                <a:spcPct val="106000"/>
              </a:lnSpc>
              <a:buFont typeface="Arial" panose="020B0604020202020204" pitchFamily="34" charset="0"/>
              <a:buChar char="•"/>
            </a:pPr>
            <a:r>
              <a:rPr lang="en-US" sz="1050" dirty="0">
                <a:solidFill>
                  <a:schemeClr val="tx1"/>
                </a:solidFill>
                <a:latin typeface="Arial" pitchFamily="34" charset="0"/>
                <a:cs typeface="Arial" pitchFamily="34" charset="0"/>
              </a:rPr>
              <a:t>OSP SRM receives email notification after PI(s) approves the form</a:t>
            </a:r>
          </a:p>
          <a:p>
            <a:pPr marL="171450" indent="-171450" eaLnBrk="0" hangingPunct="0">
              <a:lnSpc>
                <a:spcPct val="106000"/>
              </a:lnSpc>
              <a:buFont typeface="Arial" panose="020B0604020202020204" pitchFamily="34" charset="0"/>
              <a:buChar char="•"/>
            </a:pPr>
            <a:r>
              <a:rPr lang="en-US" sz="1050" dirty="0">
                <a:solidFill>
                  <a:schemeClr val="tx1"/>
                </a:solidFill>
                <a:latin typeface="Arial" pitchFamily="34" charset="0"/>
                <a:cs typeface="Arial" pitchFamily="34" charset="0"/>
              </a:rPr>
              <a:t>OSP SRM then approves the form </a:t>
            </a:r>
          </a:p>
          <a:p>
            <a:pPr marL="171450" indent="-171450" eaLnBrk="0" hangingPunct="0">
              <a:lnSpc>
                <a:spcPct val="106000"/>
              </a:lnSpc>
              <a:buFont typeface="Arial" panose="020B0604020202020204" pitchFamily="34" charset="0"/>
              <a:buChar char="•"/>
            </a:pPr>
            <a:r>
              <a:rPr lang="en-US" sz="1050" dirty="0">
                <a:solidFill>
                  <a:schemeClr val="tx1"/>
                </a:solidFill>
                <a:latin typeface="Arial" pitchFamily="34" charset="0"/>
                <a:cs typeface="Arial" pitchFamily="34" charset="0"/>
              </a:rPr>
              <a:t>OSP SRM then uploads the Cost Transfer SPUD Journal into OGA and submits the Wage Transfer form to the appropriate Finance Center for processing</a:t>
            </a:r>
          </a:p>
        </p:txBody>
      </p:sp>
      <p:sp>
        <p:nvSpPr>
          <p:cNvPr id="20" name="Rounded Rectangle 19"/>
          <p:cNvSpPr/>
          <p:nvPr/>
        </p:nvSpPr>
        <p:spPr bwMode="gray">
          <a:xfrm>
            <a:off x="3143863" y="3896379"/>
            <a:ext cx="5906737" cy="1056620"/>
          </a:xfrm>
          <a:prstGeom prst="roundRect">
            <a:avLst>
              <a:gd name="adj" fmla="val 8010"/>
            </a:avLst>
          </a:prstGeom>
          <a:solidFill>
            <a:schemeClr val="accent2">
              <a:lumMod val="40000"/>
              <a:lumOff val="60000"/>
            </a:schemeClr>
          </a:solidFill>
          <a:ln>
            <a:solidFill>
              <a:srgbClr val="008000"/>
            </a:solidFill>
            <a:headEnd/>
            <a:tailEnd/>
          </a:ln>
        </p:spPr>
        <p:style>
          <a:lnRef idx="0">
            <a:schemeClr val="accent1"/>
          </a:lnRef>
          <a:fillRef idx="3">
            <a:schemeClr val="accent1"/>
          </a:fillRef>
          <a:effectRef idx="3">
            <a:schemeClr val="accent1"/>
          </a:effectRef>
          <a:fontRef idx="minor">
            <a:schemeClr val="lt1"/>
          </a:fontRef>
        </p:style>
        <p:txBody>
          <a:bodyPr lIns="45720" rIns="45720" rtlCol="0" anchor="ctr" anchorCtr="1"/>
          <a:lstStyle/>
          <a:p>
            <a:pPr eaLnBrk="0" hangingPunct="0">
              <a:lnSpc>
                <a:spcPct val="106000"/>
              </a:lnSpc>
            </a:pPr>
            <a:r>
              <a:rPr lang="en-US" sz="1100" b="1" dirty="0">
                <a:solidFill>
                  <a:schemeClr val="tx1"/>
                </a:solidFill>
                <a:latin typeface="Arial" pitchFamily="34" charset="0"/>
                <a:cs typeface="Arial" pitchFamily="34" charset="0"/>
              </a:rPr>
              <a:t>PROCESS: </a:t>
            </a:r>
          </a:p>
          <a:p>
            <a:pPr eaLnBrk="0" hangingPunct="0">
              <a:lnSpc>
                <a:spcPct val="106000"/>
              </a:lnSpc>
            </a:pPr>
            <a:r>
              <a:rPr lang="en-US" sz="1050" b="1" dirty="0">
                <a:solidFill>
                  <a:schemeClr val="tx1"/>
                </a:solidFill>
                <a:latin typeface="Arial" pitchFamily="34" charset="0"/>
                <a:cs typeface="Arial" pitchFamily="34" charset="0"/>
              </a:rPr>
              <a:t>Comp and Non-Comp</a:t>
            </a:r>
            <a:r>
              <a:rPr lang="en-US" sz="1100" b="1" dirty="0">
                <a:solidFill>
                  <a:schemeClr val="tx1"/>
                </a:solidFill>
                <a:latin typeface="Arial" pitchFamily="34" charset="0"/>
                <a:cs typeface="Arial" pitchFamily="34" charset="0"/>
              </a:rPr>
              <a:t>: </a:t>
            </a:r>
            <a:r>
              <a:rPr lang="en-US" sz="1100" dirty="0">
                <a:solidFill>
                  <a:schemeClr val="tx1"/>
                </a:solidFill>
                <a:latin typeface="Arial" pitchFamily="34" charset="0"/>
                <a:cs typeface="Arial" pitchFamily="34" charset="0"/>
              </a:rPr>
              <a:t>Process is same as above with the difference being that questions     1 through 4 need to be answered in the Wage Transfer and Cost Transfer forms. </a:t>
            </a:r>
          </a:p>
          <a:p>
            <a:pPr eaLnBrk="0" hangingPunct="0">
              <a:lnSpc>
                <a:spcPct val="106000"/>
              </a:lnSpc>
            </a:pPr>
            <a:endParaRPr lang="en-US" sz="1100" dirty="0">
              <a:solidFill>
                <a:schemeClr val="tx1"/>
              </a:solidFill>
              <a:latin typeface="Arial" pitchFamily="34" charset="0"/>
              <a:cs typeface="Arial" pitchFamily="34" charset="0"/>
            </a:endParaRPr>
          </a:p>
        </p:txBody>
      </p:sp>
      <p:sp>
        <p:nvSpPr>
          <p:cNvPr id="21" name="Text Placeholder 9"/>
          <p:cNvSpPr txBox="1">
            <a:spLocks/>
          </p:cNvSpPr>
          <p:nvPr/>
        </p:nvSpPr>
        <p:spPr bwMode="gray">
          <a:xfrm>
            <a:off x="237532" y="5105400"/>
            <a:ext cx="8677868" cy="1219200"/>
          </a:xfrm>
          <a:prstGeom prst="rect">
            <a:avLst/>
          </a:prstGeom>
          <a:solidFill>
            <a:schemeClr val="bg2">
              <a:lumMod val="90000"/>
              <a:alpha val="60000"/>
            </a:schemeClr>
          </a:solidFill>
          <a:ln>
            <a:solidFill>
              <a:srgbClr val="008000"/>
            </a:solidFill>
            <a:headEnd/>
            <a:tailEnd/>
          </a:ln>
          <a:effectLst/>
        </p:spPr>
        <p:style>
          <a:lnRef idx="1">
            <a:schemeClr val="accent2"/>
          </a:lnRef>
          <a:fillRef idx="2">
            <a:schemeClr val="accent2"/>
          </a:fillRef>
          <a:effectRef idx="1">
            <a:schemeClr val="accent2"/>
          </a:effectRef>
          <a:fontRef idx="minor">
            <a:schemeClr val="dk1"/>
          </a:fontRef>
        </p:style>
        <p:txBody>
          <a:bodyPr vert="horz" wrap="square" lIns="91440" tIns="91440" rIns="91440" bIns="91440" numCol="1" anchor="t" anchorCtr="0" compatLnSpc="1">
            <a:prstTxWarp prst="textNoShape">
              <a:avLst/>
            </a:prstTxWarp>
          </a:bodyPr>
          <a:lstStyle/>
          <a:p>
            <a:pPr marL="0" lvl="1">
              <a:spcAft>
                <a:spcPts val="600"/>
              </a:spcAft>
              <a:buClr>
                <a:srgbClr val="008000"/>
              </a:buClr>
              <a:defRPr/>
            </a:pPr>
            <a:r>
              <a:rPr lang="en-US" sz="1200" b="1" dirty="0">
                <a:latin typeface="Arial" pitchFamily="34" charset="0"/>
                <a:cs typeface="Arial" pitchFamily="34" charset="0"/>
              </a:rPr>
              <a:t>Cost Transfers </a:t>
            </a:r>
            <a:r>
              <a:rPr lang="en-US" sz="1200" dirty="0">
                <a:latin typeface="Arial" pitchFamily="34" charset="0"/>
                <a:cs typeface="Arial" pitchFamily="34" charset="0"/>
              </a:rPr>
              <a:t>are governed by the Uniform Guidance which require appropriate signatures and adequate justifications for processing. </a:t>
            </a:r>
            <a:r>
              <a:rPr lang="en-US" sz="1200" u="sng" dirty="0">
                <a:latin typeface="Arial" pitchFamily="34" charset="0"/>
                <a:cs typeface="Arial" pitchFamily="34" charset="0"/>
              </a:rPr>
              <a:t>Any transaction moving charges onto a PTA Account 90 days after the original charge will only be approved if there are extenuating circumstances.</a:t>
            </a:r>
            <a:r>
              <a:rPr lang="en-US" sz="1200" dirty="0">
                <a:latin typeface="Arial" pitchFamily="34" charset="0"/>
                <a:cs typeface="Arial" pitchFamily="34" charset="0"/>
              </a:rPr>
              <a:t>  An example would be a sponsored project award having a retro start date that goes beyond the 90 day threshold. Before completing transfers that are over 90 days, please talk to your OSP SRM. “Internal” transactions must be processed by originating cost center.</a:t>
            </a:r>
          </a:p>
          <a:p>
            <a:pPr marL="0" lvl="1">
              <a:spcAft>
                <a:spcPts val="600"/>
              </a:spcAft>
              <a:buClr>
                <a:srgbClr val="008000"/>
              </a:buClr>
              <a:defRPr/>
            </a:pPr>
            <a:endParaRPr lang="en-US" sz="1400" dirty="0">
              <a:latin typeface="Arial" pitchFamily="34" charset="0"/>
              <a:cs typeface="Arial" pitchFamily="34" charset="0"/>
            </a:endParaRPr>
          </a:p>
        </p:txBody>
      </p:sp>
    </p:spTree>
    <p:extLst>
      <p:ext uri="{BB962C8B-B14F-4D97-AF65-F5344CB8AC3E}">
        <p14:creationId xmlns:p14="http://schemas.microsoft.com/office/powerpoint/2010/main" val="22489575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1259</TotalTime>
  <Words>750</Words>
  <Application>Microsoft Macintosh PowerPoint</Application>
  <PresentationFormat>On-screen Show (4:3)</PresentationFormat>
  <Paragraphs>61</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Calibri</vt:lpstr>
      <vt:lpstr>Arial</vt:lpstr>
      <vt:lpstr>Office Theme</vt:lpstr>
      <vt:lpstr>Reallocation of Charges Involving Sponsored Funds If it does not meet the following criteria to be a Simple Reclassification then a Cost Transfer or Wage Transfer needs to be completed. Please see the second slide for Cost Transfer and Wage Transfer guidance. </vt:lpstr>
      <vt:lpstr>Reallocation of Charges Involving Sponsored Funds</vt:lpstr>
    </vt:vector>
  </TitlesOfParts>
  <Company>Dartmouth College</Company>
  <LinksUpToDate>false</LinksUpToDate>
  <SharedDoc>false</SharedDoc>
  <HyperlinksChanged>false</HyperlinksChanged>
  <AppVersion>15.0029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Standards User</dc:creator>
  <cp:lastModifiedBy>Kate Everett</cp:lastModifiedBy>
  <cp:revision>96</cp:revision>
  <cp:lastPrinted>2012-08-06T16:34:59Z</cp:lastPrinted>
  <dcterms:created xsi:type="dcterms:W3CDTF">2011-12-05T12:55:02Z</dcterms:created>
  <dcterms:modified xsi:type="dcterms:W3CDTF">2021-05-11T19:25:04Z</dcterms:modified>
</cp:coreProperties>
</file>